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5" r:id="rId18"/>
    <p:sldId id="276" r:id="rId19"/>
    <p:sldId id="373" r:id="rId20"/>
    <p:sldId id="277" r:id="rId21"/>
    <p:sldId id="374" r:id="rId22"/>
    <p:sldId id="278" r:id="rId23"/>
    <p:sldId id="375" r:id="rId24"/>
    <p:sldId id="279" r:id="rId25"/>
    <p:sldId id="280" r:id="rId26"/>
    <p:sldId id="281" r:id="rId27"/>
    <p:sldId id="285" r:id="rId28"/>
    <p:sldId id="376" r:id="rId29"/>
    <p:sldId id="286" r:id="rId30"/>
    <p:sldId id="377" r:id="rId31"/>
    <p:sldId id="287" r:id="rId32"/>
    <p:sldId id="288" r:id="rId33"/>
    <p:sldId id="289" r:id="rId34"/>
    <p:sldId id="290" r:id="rId35"/>
    <p:sldId id="291" r:id="rId36"/>
    <p:sldId id="292" r:id="rId37"/>
    <p:sldId id="293" r:id="rId38"/>
    <p:sldId id="294" r:id="rId39"/>
    <p:sldId id="298" r:id="rId40"/>
    <p:sldId id="295" r:id="rId41"/>
    <p:sldId id="296" r:id="rId42"/>
    <p:sldId id="297" r:id="rId43"/>
    <p:sldId id="345" r:id="rId44"/>
    <p:sldId id="346" r:id="rId45"/>
    <p:sldId id="347" r:id="rId46"/>
    <p:sldId id="348" r:id="rId47"/>
    <p:sldId id="349" r:id="rId48"/>
    <p:sldId id="350" r:id="rId49"/>
    <p:sldId id="352" r:id="rId50"/>
    <p:sldId id="334" r:id="rId51"/>
    <p:sldId id="335" r:id="rId52"/>
    <p:sldId id="336" r:id="rId53"/>
    <p:sldId id="337" r:id="rId54"/>
    <p:sldId id="338" r:id="rId55"/>
    <p:sldId id="339" r:id="rId56"/>
    <p:sldId id="340" r:id="rId57"/>
    <p:sldId id="341"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8"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07ED78F-677D-491D-95C9-CC198C09688A}" type="datetimeFigureOut">
              <a:rPr lang="en-US" smtClean="0"/>
              <a:pPr/>
              <a:t>7/18/2020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7ED78F-677D-491D-95C9-CC198C09688A}" type="datetimeFigureOut">
              <a:rPr lang="en-US" smtClean="0"/>
              <a:pPr/>
              <a:t>7/18/2020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7ED78F-677D-491D-95C9-CC198C09688A}" type="datetimeFigureOut">
              <a:rPr lang="en-US" smtClean="0"/>
              <a:pPr/>
              <a:t>7/18/2020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7ED78F-677D-491D-95C9-CC198C09688A}" type="datetimeFigureOut">
              <a:rPr lang="en-US" smtClean="0"/>
              <a:pPr/>
              <a:t>7/18/2020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ED78F-677D-491D-95C9-CC198C09688A}" type="datetimeFigureOut">
              <a:rPr lang="en-US" smtClean="0"/>
              <a:pPr/>
              <a:t>7/18/2020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07ED78F-677D-491D-95C9-CC198C09688A}" type="datetimeFigureOut">
              <a:rPr lang="en-US" smtClean="0"/>
              <a:pPr/>
              <a:t>7/18/2020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07ED78F-677D-491D-95C9-CC198C09688A}" type="datetimeFigureOut">
              <a:rPr lang="en-US" smtClean="0"/>
              <a:pPr/>
              <a:t>7/18/2020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07ED78F-677D-491D-95C9-CC198C09688A}" type="datetimeFigureOut">
              <a:rPr lang="en-US" smtClean="0"/>
              <a:pPr/>
              <a:t>7/18/2020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D78F-677D-491D-95C9-CC198C09688A}" type="datetimeFigureOut">
              <a:rPr lang="en-US" smtClean="0"/>
              <a:pPr/>
              <a:t>7/18/2020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ED78F-677D-491D-95C9-CC198C09688A}" type="datetimeFigureOut">
              <a:rPr lang="en-US" smtClean="0"/>
              <a:pPr/>
              <a:t>7/18/2020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ED78F-677D-491D-95C9-CC198C09688A}" type="datetimeFigureOut">
              <a:rPr lang="en-US" smtClean="0"/>
              <a:pPr/>
              <a:t>7/18/2020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E9FAE3-09C3-4831-B38B-05C63040AAD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D78F-677D-491D-95C9-CC198C09688A}" type="datetimeFigureOut">
              <a:rPr lang="en-US" smtClean="0"/>
              <a:pPr/>
              <a:t>7/18/2020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FAE3-09C3-4831-B38B-05C63040AAD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png"/><Relationship Id="rId12" Type="http://schemas.openxmlformats.org/officeDocument/2006/relationships/image" Target="../media/image55.wmf"/><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wmf"/><Relationship Id="rId4" Type="http://schemas.openxmlformats.org/officeDocument/2006/relationships/image" Target="../media/image88.wmf"/></Relationships>
</file>

<file path=ppt/slides/_rels/slide5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116.png"/><Relationship Id="rId3" Type="http://schemas.openxmlformats.org/officeDocument/2006/relationships/image" Target="../media/image106.png"/><Relationship Id="rId7" Type="http://schemas.openxmlformats.org/officeDocument/2006/relationships/image" Target="../media/image110.gif"/><Relationship Id="rId12" Type="http://schemas.openxmlformats.org/officeDocument/2006/relationships/image" Target="../media/image115.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jpe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5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6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7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7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 Id="rId9" Type="http://schemas.openxmlformats.org/officeDocument/2006/relationships/image" Target="../media/image15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500042"/>
            <a:ext cx="7772400" cy="1470025"/>
          </a:xfrm>
        </p:spPr>
        <p:txBody>
          <a:bodyPr>
            <a:normAutofit fontScale="90000"/>
          </a:bodyPr>
          <a:lstStyle/>
          <a:p>
            <a:r>
              <a:rPr lang="en-US" sz="3600" dirty="0" smtClean="0">
                <a:latin typeface="Times New Roman" pitchFamily="18" charset="0"/>
                <a:cs typeface="Times New Roman" pitchFamily="18" charset="0"/>
              </a:rPr>
              <a:t>Unit No. I As Per SPP University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Introduction to Hydraulics &amp; Pneumatics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402041 Be 7</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2015 Pattern</a:t>
            </a:r>
            <a:endParaRPr lang="en-IN" sz="36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lnSpcReduction="10000"/>
          </a:bodyPr>
          <a:lstStyle/>
          <a:p>
            <a:r>
              <a:rPr lang="en-US" sz="2800" dirty="0" smtClean="0">
                <a:solidFill>
                  <a:schemeClr val="tx1"/>
                </a:solidFill>
                <a:latin typeface="Times New Roman" pitchFamily="18" charset="0"/>
                <a:cs typeface="Times New Roman" pitchFamily="18" charset="0"/>
              </a:rPr>
              <a:t>Dr. </a:t>
            </a:r>
            <a:r>
              <a:rPr lang="en-US" sz="2800" dirty="0" err="1" smtClean="0">
                <a:solidFill>
                  <a:schemeClr val="tx1"/>
                </a:solidFill>
                <a:latin typeface="Times New Roman" pitchFamily="18" charset="0"/>
                <a:cs typeface="Times New Roman" pitchFamily="18" charset="0"/>
              </a:rPr>
              <a:t>Sadanand</a:t>
            </a:r>
            <a:r>
              <a:rPr lang="en-US" sz="2800" dirty="0" smtClean="0">
                <a:solidFill>
                  <a:schemeClr val="tx1"/>
                </a:solidFill>
                <a:latin typeface="Times New Roman" pitchFamily="18" charset="0"/>
                <a:cs typeface="Times New Roman" pitchFamily="18" charset="0"/>
              </a:rPr>
              <a:t> S. </a:t>
            </a:r>
            <a:r>
              <a:rPr lang="en-US" sz="2800" dirty="0" err="1" smtClean="0">
                <a:solidFill>
                  <a:schemeClr val="tx1"/>
                </a:solidFill>
                <a:latin typeface="Times New Roman" pitchFamily="18" charset="0"/>
                <a:cs typeface="Times New Roman" pitchFamily="18" charset="0"/>
              </a:rPr>
              <a:t>Deshpande</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Associate Professor (Mechanical Engineering) </a:t>
            </a:r>
          </a:p>
          <a:p>
            <a:r>
              <a:rPr lang="en-US" sz="2800" dirty="0" smtClean="0">
                <a:solidFill>
                  <a:schemeClr val="tx1"/>
                </a:solidFill>
                <a:latin typeface="Times New Roman" pitchFamily="18" charset="0"/>
                <a:cs typeface="Times New Roman" pitchFamily="18" charset="0"/>
              </a:rPr>
              <a:t>Government College of Engineering &amp; Research </a:t>
            </a:r>
            <a:r>
              <a:rPr lang="en-US" sz="2800" dirty="0" err="1" smtClean="0">
                <a:solidFill>
                  <a:schemeClr val="tx1"/>
                </a:solidFill>
                <a:latin typeface="Times New Roman" pitchFamily="18" charset="0"/>
                <a:cs typeface="Times New Roman" pitchFamily="18" charset="0"/>
              </a:rPr>
              <a:t>Avasari</a:t>
            </a:r>
            <a:r>
              <a:rPr lang="en-US" sz="2800" dirty="0" smtClean="0">
                <a:solidFill>
                  <a:schemeClr val="tx1"/>
                </a:solidFill>
                <a:latin typeface="Times New Roman" pitchFamily="18" charset="0"/>
                <a:cs typeface="Times New Roman" pitchFamily="18" charset="0"/>
              </a:rPr>
              <a:t> Dist </a:t>
            </a:r>
            <a:r>
              <a:rPr lang="en-US" sz="2800" dirty="0" err="1" smtClean="0">
                <a:solidFill>
                  <a:schemeClr val="tx1"/>
                </a:solidFill>
                <a:latin typeface="Times New Roman" pitchFamily="18" charset="0"/>
                <a:cs typeface="Times New Roman" pitchFamily="18" charset="0"/>
              </a:rPr>
              <a:t>Pune</a:t>
            </a:r>
            <a:endParaRPr lang="en-US" sz="2800" dirty="0" smtClean="0">
              <a:solidFill>
                <a:schemeClr val="tx1"/>
              </a:solidFill>
              <a:latin typeface="Times New Roman" pitchFamily="18" charset="0"/>
              <a:cs typeface="Times New Roman" pitchFamily="18" charset="0"/>
            </a:endParaRPr>
          </a:p>
          <a:p>
            <a:endParaRPr lang="en-IN"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28596" y="285728"/>
            <a:ext cx="8715404" cy="5214974"/>
          </a:xfrm>
          <a:prstGeom prst="rect">
            <a:avLst/>
          </a:prstGeom>
          <a:noFill/>
          <a:ln w="9525">
            <a:noFill/>
            <a:miter lim="800000"/>
            <a:headEnd/>
            <a:tailEnd/>
          </a:ln>
          <a:effectLst/>
        </p:spPr>
      </p:pic>
      <p:sp>
        <p:nvSpPr>
          <p:cNvPr id="7" name="TextBox 6"/>
          <p:cNvSpPr txBox="1"/>
          <p:nvPr/>
        </p:nvSpPr>
        <p:spPr>
          <a:xfrm>
            <a:off x="1643042" y="5715016"/>
            <a:ext cx="5143536" cy="646331"/>
          </a:xfrm>
          <a:prstGeom prst="rect">
            <a:avLst/>
          </a:prstGeom>
          <a:noFill/>
        </p:spPr>
        <p:txBody>
          <a:bodyPr wrap="square" rtlCol="0">
            <a:spAutoFit/>
          </a:bodyPr>
          <a:lstStyle/>
          <a:p>
            <a:r>
              <a:rPr lang="en-US" dirty="0" err="1" smtClean="0"/>
              <a:t>Ans</a:t>
            </a:r>
            <a:r>
              <a:rPr lang="en-US" dirty="0" smtClean="0"/>
              <a:t> </a:t>
            </a:r>
            <a:r>
              <a:rPr lang="en-US" dirty="0" err="1" smtClean="0"/>
              <a:t>a,b,c</a:t>
            </a:r>
            <a:r>
              <a:rPr lang="en-US" dirty="0" smtClean="0"/>
              <a:t> </a:t>
            </a:r>
            <a:r>
              <a:rPr lang="en-US" dirty="0" smtClean="0"/>
              <a:t>=1.132MPa</a:t>
            </a:r>
            <a:endParaRPr lang="en-US" dirty="0" smtClean="0"/>
          </a:p>
          <a:p>
            <a:r>
              <a:rPr lang="en-US" dirty="0" err="1" smtClean="0"/>
              <a:t>Ans</a:t>
            </a:r>
            <a:r>
              <a:rPr lang="en-US" dirty="0" smtClean="0"/>
              <a:t> d Force </a:t>
            </a:r>
            <a:r>
              <a:rPr lang="en-US" dirty="0" smtClean="0"/>
              <a:t>in cylinder B=8888N</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357158" y="285728"/>
            <a:ext cx="8501122" cy="5064464"/>
          </a:xfrm>
          <a:prstGeom prst="rect">
            <a:avLst/>
          </a:prstGeom>
          <a:noFill/>
          <a:ln w="9525">
            <a:noFill/>
            <a:miter lim="800000"/>
            <a:headEnd/>
            <a:tailEnd/>
          </a:ln>
          <a:effectLst/>
        </p:spPr>
      </p:pic>
      <p:sp>
        <p:nvSpPr>
          <p:cNvPr id="5" name="TextBox 4"/>
          <p:cNvSpPr txBox="1"/>
          <p:nvPr/>
        </p:nvSpPr>
        <p:spPr>
          <a:xfrm>
            <a:off x="1071538" y="5643578"/>
            <a:ext cx="4857784" cy="646331"/>
          </a:xfrm>
          <a:prstGeom prst="rect">
            <a:avLst/>
          </a:prstGeom>
          <a:noFill/>
        </p:spPr>
        <p:txBody>
          <a:bodyPr wrap="square" rtlCol="0">
            <a:spAutoFit/>
          </a:bodyPr>
          <a:lstStyle/>
          <a:p>
            <a:r>
              <a:rPr lang="en-US" dirty="0" smtClean="0"/>
              <a:t>F= 61.78N</a:t>
            </a:r>
          </a:p>
          <a:p>
            <a:r>
              <a:rPr lang="en-US" dirty="0" smtClean="0"/>
              <a:t>S=1mm</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11156"/>
          </a:xfrm>
        </p:spPr>
        <p:txBody>
          <a:bodyPr>
            <a:normAutofit fontScale="90000"/>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5.Components </a:t>
            </a:r>
            <a:r>
              <a:rPr lang="en-US"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f  </a:t>
            </a:r>
            <a:r>
              <a:rPr lang="en-US" sz="3200" dirty="0" smtClean="0">
                <a:latin typeface="Times New Roman" pitchFamily="18" charset="0"/>
                <a:cs typeface="Times New Roman" pitchFamily="18" charset="0"/>
              </a:rPr>
              <a:t>Hydraulic </a:t>
            </a:r>
            <a:r>
              <a:rPr lang="en-US" sz="3200" dirty="0" smtClean="0">
                <a:latin typeface="Times New Roman" pitchFamily="18" charset="0"/>
                <a:cs typeface="Times New Roman" pitchFamily="18" charset="0"/>
              </a:rPr>
              <a:t>System</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IN" sz="3200" dirty="0"/>
          </a:p>
        </p:txBody>
      </p:sp>
      <p:pic>
        <p:nvPicPr>
          <p:cNvPr id="1027" name="Picture 3"/>
          <p:cNvPicPr>
            <a:picLocks noChangeAspect="1" noChangeArrowheads="1"/>
          </p:cNvPicPr>
          <p:nvPr/>
        </p:nvPicPr>
        <p:blipFill>
          <a:blip r:embed="rId2"/>
          <a:srcRect/>
          <a:stretch>
            <a:fillRect/>
          </a:stretch>
        </p:blipFill>
        <p:spPr bwMode="auto">
          <a:xfrm>
            <a:off x="500034" y="2643182"/>
            <a:ext cx="8358246" cy="3556606"/>
          </a:xfrm>
          <a:prstGeom prst="rect">
            <a:avLst/>
          </a:prstGeom>
          <a:noFill/>
          <a:ln w="9525">
            <a:noFill/>
            <a:miter lim="800000"/>
            <a:headEnd/>
            <a:tailEnd/>
          </a:ln>
          <a:effectLst/>
        </p:spPr>
      </p:pic>
      <p:sp>
        <p:nvSpPr>
          <p:cNvPr id="8" name="TextBox 7"/>
          <p:cNvSpPr txBox="1"/>
          <p:nvPr/>
        </p:nvSpPr>
        <p:spPr>
          <a:xfrm>
            <a:off x="857224" y="785794"/>
            <a:ext cx="7786742" cy="1631216"/>
          </a:xfrm>
          <a:prstGeom prst="rect">
            <a:avLst/>
          </a:prstGeom>
          <a:noFill/>
        </p:spPr>
        <p:txBody>
          <a:bodyPr wrap="square" rtlCol="0">
            <a:spAutoFit/>
          </a:bodyPr>
          <a:lstStyle/>
          <a:p>
            <a:pPr algn="just"/>
            <a:r>
              <a:rPr lang="en-IN" sz="2000" dirty="0" smtClean="0">
                <a:latin typeface="Times New Roman" pitchFamily="18" charset="0"/>
                <a:cs typeface="Times New Roman" pitchFamily="18" charset="0"/>
              </a:rPr>
              <a:t>           Hydraulic systems are power-transmitting assemblies employing pressurized liquid as a fluid for transmitting energy from an energy-generating source to an energy-using point to accomplish useful work. Figure shows a simple circuit of a hydraulic system with basic components</a:t>
            </a:r>
            <a:r>
              <a:rPr lang="en-IN" sz="2000" dirty="0" smtClean="0"/>
              <a:t>.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latin typeface="Times New Roman" pitchFamily="18" charset="0"/>
                <a:cs typeface="Times New Roman" pitchFamily="18" charset="0"/>
              </a:rPr>
              <a:t>Components </a:t>
            </a:r>
            <a:r>
              <a:rPr lang="en-US"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f  Hydraulic </a:t>
            </a:r>
            <a:r>
              <a:rPr lang="en-US" sz="3200" dirty="0" smtClean="0">
                <a:latin typeface="Times New Roman" pitchFamily="18" charset="0"/>
                <a:cs typeface="Times New Roman" pitchFamily="18" charset="0"/>
              </a:rPr>
              <a:t>System</a:t>
            </a:r>
            <a:endParaRPr lang="en-IN" sz="32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357158" y="1143000"/>
            <a:ext cx="8143932" cy="542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Components of </a:t>
            </a:r>
            <a:r>
              <a:rPr lang="en-US" sz="3200" dirty="0" smtClean="0">
                <a:latin typeface="Times New Roman" pitchFamily="18" charset="0"/>
                <a:cs typeface="Times New Roman" pitchFamily="18" charset="0"/>
              </a:rPr>
              <a:t>Pneumatic System</a:t>
            </a:r>
            <a:endParaRPr lang="en-IN" sz="32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 y="2857496"/>
            <a:ext cx="9059472" cy="3643338"/>
          </a:xfrm>
          <a:prstGeom prst="rect">
            <a:avLst/>
          </a:prstGeom>
          <a:noFill/>
          <a:ln w="9525">
            <a:noFill/>
            <a:miter lim="800000"/>
            <a:headEnd/>
            <a:tailEnd/>
          </a:ln>
          <a:effectLst/>
        </p:spPr>
      </p:pic>
      <p:sp>
        <p:nvSpPr>
          <p:cNvPr id="5" name="TextBox 4"/>
          <p:cNvSpPr txBox="1"/>
          <p:nvPr/>
        </p:nvSpPr>
        <p:spPr>
          <a:xfrm>
            <a:off x="500034" y="1071546"/>
            <a:ext cx="8215370" cy="1323439"/>
          </a:xfrm>
          <a:prstGeom prst="rect">
            <a:avLst/>
          </a:prstGeom>
          <a:noFill/>
        </p:spPr>
        <p:txBody>
          <a:bodyPr wrap="square" rtlCol="0">
            <a:spAutoFit/>
          </a:bodyPr>
          <a:lstStyle/>
          <a:p>
            <a:pPr algn="just"/>
            <a:r>
              <a:rPr lang="en-IN" sz="2000" dirty="0" smtClean="0"/>
              <a:t>     </a:t>
            </a:r>
            <a:r>
              <a:rPr lang="en-IN" sz="2000" dirty="0" smtClean="0">
                <a:latin typeface="Times New Roman" pitchFamily="18" charset="0"/>
                <a:cs typeface="Times New Roman" pitchFamily="18" charset="0"/>
              </a:rPr>
              <a:t>A pneumatic system carries power by employing compressed gas, generally air, as a fluid for transmitting energy from an energy-generating source to an energy-using point to accomplish useful work. Figure  shows a simple circuit of a pneumatic system with basic components.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latin typeface="Times New Roman" pitchFamily="18" charset="0"/>
                <a:cs typeface="Times New Roman" pitchFamily="18" charset="0"/>
              </a:rPr>
              <a:t>Comparison </a:t>
            </a:r>
            <a:r>
              <a:rPr lang="en-US" sz="3200" dirty="0" smtClean="0">
                <a:latin typeface="Times New Roman" pitchFamily="18" charset="0"/>
                <a:cs typeface="Times New Roman" pitchFamily="18" charset="0"/>
              </a:rPr>
              <a:t>of Hydraulic </a:t>
            </a:r>
            <a:r>
              <a:rPr lang="en-US" sz="3200" dirty="0" smtClean="0">
                <a:latin typeface="Times New Roman" pitchFamily="18" charset="0"/>
                <a:cs typeface="Times New Roman" pitchFamily="18" charset="0"/>
              </a:rPr>
              <a:t>&amp; Pneumatic System</a:t>
            </a:r>
            <a:endParaRPr lang="en-IN" sz="32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0" y="1000108"/>
            <a:ext cx="8858280"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Comparison of H&amp;P system with conventional Transmission system</a:t>
            </a:r>
            <a:endParaRPr lang="en-IN" sz="32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Hydraulic Fluids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57232"/>
            <a:ext cx="8229600" cy="5715040"/>
          </a:xfrm>
        </p:spPr>
        <p:txBody>
          <a:bodyPr>
            <a:normAutofit/>
          </a:bodyPr>
          <a:lstStyle/>
          <a:p>
            <a:pPr algn="just">
              <a:buNone/>
            </a:pPr>
            <a:r>
              <a:rPr lang="en-IN" sz="2000" dirty="0" smtClean="0">
                <a:latin typeface="Times New Roman" pitchFamily="18" charset="0"/>
                <a:cs typeface="Times New Roman" pitchFamily="18" charset="0"/>
              </a:rPr>
              <a:t>          A hydraulic fluid is the transmitting medium of a hydraulic system. In fluid power systems, a hydraulic fluid has to perform various functions such as the following: </a:t>
            </a:r>
          </a:p>
          <a:p>
            <a:pPr algn="just">
              <a:buNone/>
            </a:pPr>
            <a:r>
              <a:rPr lang="en-IN" sz="2000" dirty="0" smtClean="0">
                <a:latin typeface="Times New Roman" pitchFamily="18" charset="0"/>
                <a:cs typeface="Times New Roman" pitchFamily="18" charset="0"/>
              </a:rPr>
              <a:t>1. </a:t>
            </a:r>
            <a:r>
              <a:rPr lang="en-IN" sz="2000" dirty="0" smtClean="0">
                <a:solidFill>
                  <a:srgbClr val="0070C0"/>
                </a:solidFill>
                <a:latin typeface="Times New Roman" pitchFamily="18" charset="0"/>
                <a:cs typeface="Times New Roman" pitchFamily="18" charset="0"/>
              </a:rPr>
              <a:t>Power transmission</a:t>
            </a:r>
            <a:r>
              <a:rPr lang="en-IN" sz="2000" dirty="0" smtClean="0">
                <a:latin typeface="Times New Roman" pitchFamily="18" charset="0"/>
                <a:cs typeface="Times New Roman" pitchFamily="18" charset="0"/>
              </a:rPr>
              <a:t>: To transmit power, which is the primary function. </a:t>
            </a:r>
          </a:p>
          <a:p>
            <a:pPr algn="just">
              <a:buNone/>
            </a:pPr>
            <a:r>
              <a:rPr lang="en-IN" sz="2000" dirty="0" smtClean="0">
                <a:latin typeface="Times New Roman" pitchFamily="18" charset="0"/>
                <a:cs typeface="Times New Roman" pitchFamily="18" charset="0"/>
              </a:rPr>
              <a:t>2. </a:t>
            </a:r>
            <a:r>
              <a:rPr lang="en-IN" sz="2000" dirty="0" smtClean="0">
                <a:solidFill>
                  <a:srgbClr val="0070C0"/>
                </a:solidFill>
                <a:latin typeface="Times New Roman" pitchFamily="18" charset="0"/>
                <a:cs typeface="Times New Roman" pitchFamily="18" charset="0"/>
              </a:rPr>
              <a:t>Lubrication</a:t>
            </a:r>
            <a:r>
              <a:rPr lang="en-IN" sz="2000" dirty="0" smtClean="0">
                <a:latin typeface="Times New Roman" pitchFamily="18" charset="0"/>
                <a:cs typeface="Times New Roman" pitchFamily="18" charset="0"/>
              </a:rPr>
              <a:t>: To lubricate various parts, so as to avoid metal-to-metal contact and reduce friction, wear and heat generation. </a:t>
            </a:r>
          </a:p>
          <a:p>
            <a:pPr algn="just">
              <a:buNone/>
            </a:pPr>
            <a:r>
              <a:rPr lang="en-IN" sz="2000" dirty="0" smtClean="0">
                <a:latin typeface="Times New Roman" pitchFamily="18" charset="0"/>
                <a:cs typeface="Times New Roman" pitchFamily="18" charset="0"/>
              </a:rPr>
              <a:t>3. </a:t>
            </a:r>
            <a:r>
              <a:rPr lang="en-IN" sz="2000" dirty="0" smtClean="0">
                <a:solidFill>
                  <a:srgbClr val="0070C0"/>
                </a:solidFill>
                <a:latin typeface="Times New Roman" pitchFamily="18" charset="0"/>
                <a:cs typeface="Times New Roman" pitchFamily="18" charset="0"/>
              </a:rPr>
              <a:t>Sealing</a:t>
            </a:r>
            <a:r>
              <a:rPr lang="en-IN" sz="2000" dirty="0" smtClean="0">
                <a:latin typeface="Times New Roman" pitchFamily="18" charset="0"/>
                <a:cs typeface="Times New Roman" pitchFamily="18" charset="0"/>
              </a:rPr>
              <a:t>: To seal the moving elements to avoid leakage. </a:t>
            </a:r>
          </a:p>
          <a:p>
            <a:pPr algn="just">
              <a:buNone/>
            </a:pPr>
            <a:r>
              <a:rPr lang="en-IN" sz="2000" dirty="0" smtClean="0">
                <a:latin typeface="Times New Roman" pitchFamily="18" charset="0"/>
                <a:cs typeface="Times New Roman" pitchFamily="18" charset="0"/>
              </a:rPr>
              <a:t>4. </a:t>
            </a:r>
            <a:r>
              <a:rPr lang="en-IN" sz="2000" dirty="0" smtClean="0">
                <a:solidFill>
                  <a:srgbClr val="0070C0"/>
                </a:solidFill>
                <a:latin typeface="Times New Roman" pitchFamily="18" charset="0"/>
                <a:cs typeface="Times New Roman" pitchFamily="18" charset="0"/>
              </a:rPr>
              <a:t>Cooling</a:t>
            </a:r>
            <a:r>
              <a:rPr lang="en-IN" sz="2000" dirty="0" smtClean="0">
                <a:latin typeface="Times New Roman" pitchFamily="18" charset="0"/>
                <a:cs typeface="Times New Roman" pitchFamily="18" charset="0"/>
              </a:rPr>
              <a:t>: To carry away the heat generated in the system and to dissipate the heat through a reservoir or a heat exchanger. </a:t>
            </a:r>
          </a:p>
          <a:p>
            <a:pPr algn="just">
              <a:buNone/>
            </a:pPr>
            <a:r>
              <a:rPr lang="en-IN" sz="2000" dirty="0" smtClean="0">
                <a:latin typeface="Times New Roman" pitchFamily="18" charset="0"/>
                <a:cs typeface="Times New Roman" pitchFamily="18" charset="0"/>
              </a:rPr>
              <a:t>5. </a:t>
            </a:r>
            <a:r>
              <a:rPr lang="en-IN" sz="2000" dirty="0" smtClean="0">
                <a:solidFill>
                  <a:srgbClr val="0070C0"/>
                </a:solidFill>
                <a:latin typeface="Times New Roman" pitchFamily="18" charset="0"/>
                <a:cs typeface="Times New Roman" pitchFamily="18" charset="0"/>
              </a:rPr>
              <a:t>Contaminant removal</a:t>
            </a:r>
            <a:r>
              <a:rPr lang="en-IN" sz="2000" dirty="0" smtClean="0">
                <a:latin typeface="Times New Roman" pitchFamily="18" charset="0"/>
                <a:cs typeface="Times New Roman" pitchFamily="18" charset="0"/>
              </a:rPr>
              <a:t>: To carry along the contaminations to the tank, where      they can be removed through filters.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IN" sz="3200" dirty="0" smtClean="0">
                <a:latin typeface="Times New Roman" pitchFamily="18" charset="0"/>
                <a:cs typeface="Times New Roman" pitchFamily="18" charset="0"/>
              </a:rPr>
              <a:t>Types of Hydraulic Fluids </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71546"/>
            <a:ext cx="8229600" cy="5500726"/>
          </a:xfrm>
        </p:spPr>
        <p:txBody>
          <a:bodyPr>
            <a:normAutofit/>
          </a:bodyPr>
          <a:lstStyle/>
          <a:p>
            <a:pPr>
              <a:buNone/>
            </a:pPr>
            <a:r>
              <a:rPr lang="en-IN" sz="2000" dirty="0" smtClean="0"/>
              <a:t>           There are five major types of hydraulic flow fluids which meet various needs of the system </a:t>
            </a:r>
            <a:endParaRPr lang="en-IN" sz="2000" b="1" dirty="0" smtClean="0"/>
          </a:p>
          <a:p>
            <a:pPr marL="457200" indent="-457200">
              <a:buAutoNum type="arabicPeriod"/>
            </a:pPr>
            <a:r>
              <a:rPr lang="en-IN" sz="2400" b="1" dirty="0" smtClean="0">
                <a:solidFill>
                  <a:srgbClr val="FF0000"/>
                </a:solidFill>
                <a:latin typeface="Times New Roman" pitchFamily="18" charset="0"/>
                <a:cs typeface="Times New Roman" pitchFamily="18" charset="0"/>
              </a:rPr>
              <a:t>Petroleum-based </a:t>
            </a:r>
            <a:r>
              <a:rPr lang="en-IN" sz="2400" b="1" dirty="0" smtClean="0">
                <a:solidFill>
                  <a:srgbClr val="FF0000"/>
                </a:solidFill>
                <a:latin typeface="Times New Roman" pitchFamily="18" charset="0"/>
                <a:cs typeface="Times New Roman" pitchFamily="18" charset="0"/>
              </a:rPr>
              <a:t>fluids  </a:t>
            </a:r>
            <a:endParaRPr lang="en-IN" sz="2400" b="1" dirty="0" smtClean="0">
              <a:solidFill>
                <a:srgbClr val="FF0000"/>
              </a:solidFill>
              <a:latin typeface="Times New Roman" pitchFamily="18" charset="0"/>
              <a:cs typeface="Times New Roman" pitchFamily="18" charset="0"/>
            </a:endParaRPr>
          </a:p>
          <a:p>
            <a:pPr marL="457200" indent="-457200">
              <a:buAutoNum type="arabicPeriod"/>
            </a:pPr>
            <a:r>
              <a:rPr lang="en-IN" sz="2400" b="1" dirty="0" smtClean="0">
                <a:solidFill>
                  <a:srgbClr val="FF0000"/>
                </a:solidFill>
                <a:latin typeface="Times New Roman" pitchFamily="18" charset="0"/>
                <a:cs typeface="Times New Roman" pitchFamily="18" charset="0"/>
              </a:rPr>
              <a:t>Emulsions </a:t>
            </a:r>
          </a:p>
          <a:p>
            <a:pPr marL="457200" indent="-457200">
              <a:buAutoNum type="arabicPeriod"/>
            </a:pPr>
            <a:r>
              <a:rPr lang="en-IN" sz="2400" b="1" dirty="0" smtClean="0">
                <a:solidFill>
                  <a:srgbClr val="FF0000"/>
                </a:solidFill>
                <a:latin typeface="Times New Roman" pitchFamily="18" charset="0"/>
                <a:cs typeface="Times New Roman" pitchFamily="18" charset="0"/>
              </a:rPr>
              <a:t>Water </a:t>
            </a:r>
            <a:r>
              <a:rPr lang="en-IN" sz="2400" b="1" dirty="0" smtClean="0">
                <a:solidFill>
                  <a:srgbClr val="FF0000"/>
                </a:solidFill>
                <a:latin typeface="Times New Roman" pitchFamily="18" charset="0"/>
                <a:cs typeface="Times New Roman" pitchFamily="18" charset="0"/>
              </a:rPr>
              <a:t>glycol  </a:t>
            </a:r>
          </a:p>
          <a:p>
            <a:pPr marL="457200" indent="-457200">
              <a:buAutoNum type="arabicPeriod" startAt="4"/>
            </a:pPr>
            <a:r>
              <a:rPr lang="en-IN" sz="2400" b="1" dirty="0" smtClean="0">
                <a:solidFill>
                  <a:srgbClr val="FF0000"/>
                </a:solidFill>
                <a:latin typeface="Times New Roman" pitchFamily="18" charset="0"/>
                <a:cs typeface="Times New Roman" pitchFamily="18" charset="0"/>
              </a:rPr>
              <a:t>Synthetic </a:t>
            </a:r>
            <a:r>
              <a:rPr lang="en-IN" sz="2400" b="1" dirty="0" smtClean="0">
                <a:solidFill>
                  <a:srgbClr val="FF0000"/>
                </a:solidFill>
                <a:latin typeface="Times New Roman" pitchFamily="18" charset="0"/>
                <a:cs typeface="Times New Roman" pitchFamily="18" charset="0"/>
              </a:rPr>
              <a:t>fluids </a:t>
            </a:r>
            <a:endParaRPr lang="en-IN" sz="2400" b="1" dirty="0" smtClean="0">
              <a:solidFill>
                <a:srgbClr val="FF0000"/>
              </a:solidFill>
              <a:latin typeface="Times New Roman" pitchFamily="18" charset="0"/>
              <a:cs typeface="Times New Roman" pitchFamily="18" charset="0"/>
            </a:endParaRPr>
          </a:p>
          <a:p>
            <a:pPr marL="457200" indent="-457200">
              <a:buAutoNum type="arabicPeriod" startAt="4"/>
            </a:pPr>
            <a:r>
              <a:rPr lang="en-IN" sz="2400" b="1" dirty="0" smtClean="0">
                <a:solidFill>
                  <a:srgbClr val="FF0000"/>
                </a:solidFill>
                <a:latin typeface="Times New Roman" pitchFamily="18" charset="0"/>
                <a:cs typeface="Times New Roman" pitchFamily="18" charset="0"/>
              </a:rPr>
              <a:t>Vegetable </a:t>
            </a:r>
            <a:r>
              <a:rPr lang="en-IN" sz="2400" b="1" dirty="0" smtClean="0">
                <a:solidFill>
                  <a:srgbClr val="FF0000"/>
                </a:solidFill>
                <a:latin typeface="Times New Roman" pitchFamily="18" charset="0"/>
                <a:cs typeface="Times New Roman" pitchFamily="18" charset="0"/>
              </a:rPr>
              <a:t>oils </a:t>
            </a:r>
            <a:endParaRPr lang="en-IN" sz="2400" b="1" dirty="0" smtClean="0">
              <a:solidFill>
                <a:srgbClr val="FF0000"/>
              </a:solidFill>
              <a:latin typeface="Times New Roman" pitchFamily="18" charset="0"/>
              <a:cs typeface="Times New Roman" pitchFamily="18" charset="0"/>
            </a:endParaRPr>
          </a:p>
          <a:p>
            <a:pPr marL="457200" indent="-457200">
              <a:buAutoNum type="arabicPeriod" startAt="4"/>
            </a:pPr>
            <a:r>
              <a:rPr lang="en-IN" sz="2400" b="1" dirty="0" smtClean="0">
                <a:solidFill>
                  <a:srgbClr val="FF0000"/>
                </a:solidFill>
                <a:latin typeface="Times New Roman" pitchFamily="18" charset="0"/>
                <a:cs typeface="Times New Roman" pitchFamily="18" charset="0"/>
              </a:rPr>
              <a:t>Biodegradable </a:t>
            </a:r>
            <a:r>
              <a:rPr lang="en-IN" sz="2400" b="1" dirty="0" smtClean="0">
                <a:solidFill>
                  <a:srgbClr val="FF0000"/>
                </a:solidFill>
                <a:latin typeface="Times New Roman" pitchFamily="18" charset="0"/>
                <a:cs typeface="Times New Roman" pitchFamily="18" charset="0"/>
              </a:rPr>
              <a:t>hydraulic fluids </a:t>
            </a:r>
          </a:p>
          <a:p>
            <a:pPr algn="just">
              <a:buNone/>
            </a:pPr>
            <a:endParaRPr lang="en-IN" sz="20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buNone/>
            </a:pPr>
            <a:r>
              <a:rPr lang="en-IN" b="1" dirty="0" smtClean="0">
                <a:solidFill>
                  <a:srgbClr val="FF0000"/>
                </a:solidFill>
                <a:latin typeface="Times New Roman" pitchFamily="18" charset="0"/>
                <a:cs typeface="Times New Roman" pitchFamily="18" charset="0"/>
              </a:rPr>
              <a:t>1. Petroleum-based fluids:</a:t>
            </a:r>
            <a:r>
              <a:rPr lang="en-IN" dirty="0" smtClean="0">
                <a:latin typeface="Times New Roman" pitchFamily="18" charset="0"/>
                <a:cs typeface="Times New Roman" pitchFamily="18" charset="0"/>
              </a:rPr>
              <a:t> Mineral oils are the petroleum-based oils that are the most commonly used hydraulic fluids .</a:t>
            </a:r>
            <a:r>
              <a:rPr lang="en-IN" dirty="0" smtClean="0"/>
              <a:t> </a:t>
            </a:r>
            <a:r>
              <a:rPr lang="en-IN" dirty="0" smtClean="0">
                <a:latin typeface="Times New Roman" pitchFamily="18" charset="0"/>
                <a:cs typeface="Times New Roman" pitchFamily="18" charset="0"/>
              </a:rPr>
              <a:t>They offer the best lubrication </a:t>
            </a:r>
          </a:p>
          <a:p>
            <a:pPr algn="just">
              <a:buNone/>
            </a:pPr>
            <a:r>
              <a:rPr lang="en-IN" dirty="0" smtClean="0">
                <a:latin typeface="Times New Roman" pitchFamily="18" charset="0"/>
                <a:cs typeface="Times New Roman" pitchFamily="18" charset="0"/>
              </a:rPr>
              <a:t>      ability, least corrosion problems and are compatible with most seal materials. The only major disadvantage of these fluids is their flammability. They pose fire hazards, mainly from the leakages, in high-temperature environments such as steel industries, etc. </a:t>
            </a:r>
          </a:p>
          <a:p>
            <a:pPr algn="just">
              <a:buNone/>
            </a:pPr>
            <a:r>
              <a:rPr lang="en-IN" dirty="0" smtClean="0">
                <a:latin typeface="Times New Roman" pitchFamily="18" charset="0"/>
                <a:cs typeface="Times New Roman" pitchFamily="18" charset="0"/>
              </a:rPr>
              <a:t>      Mineral oils are good for operating temperatures below 50°C </a:t>
            </a:r>
            <a:endParaRPr lang="en-IN" dirty="0" smtClean="0">
              <a:solidFill>
                <a:srgbClr val="FF0000"/>
              </a:solidFill>
              <a:latin typeface="Times New Roman" pitchFamily="18" charset="0"/>
              <a:cs typeface="Times New Roman"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5470"/>
          </a:xfrm>
        </p:spPr>
        <p:txBody>
          <a:bodyPr>
            <a:normAutofit fontScale="90000"/>
          </a:bodyPr>
          <a:lstStyle/>
          <a:p>
            <a:r>
              <a:rPr lang="en-US" dirty="0" smtClean="0"/>
              <a:t>Content</a:t>
            </a:r>
            <a:endParaRPr lang="en-IN" dirty="0"/>
          </a:p>
        </p:txBody>
      </p:sp>
      <p:sp>
        <p:nvSpPr>
          <p:cNvPr id="3" name="Content Placeholder 2"/>
          <p:cNvSpPr>
            <a:spLocks noGrp="1"/>
          </p:cNvSpPr>
          <p:nvPr>
            <p:ph idx="1"/>
          </p:nvPr>
        </p:nvSpPr>
        <p:spPr>
          <a:xfrm>
            <a:off x="457200" y="1071546"/>
            <a:ext cx="8229600" cy="5669822"/>
          </a:xfrm>
        </p:spPr>
        <p:txBody>
          <a:bodyPr>
            <a:normAutofit fontScale="70000" lnSpcReduction="20000"/>
          </a:bodyPr>
          <a:lstStyle/>
          <a:p>
            <a:pPr marL="0" indent="0">
              <a:buNone/>
            </a:pPr>
            <a:r>
              <a:rPr lang="en-US" sz="2600" dirty="0" smtClean="0">
                <a:latin typeface="Times New Roman" pitchFamily="18" charset="0"/>
                <a:cs typeface="Times New Roman" pitchFamily="18" charset="0"/>
              </a:rPr>
              <a:t>1. Introduction  </a:t>
            </a:r>
          </a:p>
          <a:p>
            <a:pPr marL="0" indent="0">
              <a:buNone/>
            </a:pPr>
            <a:r>
              <a:rPr lang="en-US" sz="2600" dirty="0" smtClean="0">
                <a:latin typeface="Times New Roman" pitchFamily="18" charset="0"/>
                <a:cs typeface="Times New Roman" pitchFamily="18" charset="0"/>
              </a:rPr>
              <a:t>2. Basic Laws Governing To Hydraulics &amp; Pneumatics</a:t>
            </a:r>
          </a:p>
          <a:p>
            <a:pPr marL="0" indent="0">
              <a:buNone/>
            </a:pPr>
            <a:r>
              <a:rPr lang="en-US" sz="2600" dirty="0" smtClean="0">
                <a:latin typeface="Times New Roman" pitchFamily="18" charset="0"/>
                <a:cs typeface="Times New Roman" pitchFamily="18" charset="0"/>
              </a:rPr>
              <a:t>3. Application of Pascal's law</a:t>
            </a:r>
          </a:p>
          <a:p>
            <a:pPr marL="0" indent="0">
              <a:buNone/>
            </a:pPr>
            <a:r>
              <a:rPr lang="en-US" sz="2600" dirty="0" smtClean="0">
                <a:latin typeface="Times New Roman" pitchFamily="18" charset="0"/>
                <a:cs typeface="Times New Roman" pitchFamily="18" charset="0"/>
              </a:rPr>
              <a:t>4. Numerical on Pascal's law</a:t>
            </a:r>
          </a:p>
          <a:p>
            <a:pPr marL="0" indent="0">
              <a:buNone/>
            </a:pPr>
            <a:r>
              <a:rPr lang="en-US" sz="2600" dirty="0" smtClean="0">
                <a:latin typeface="Times New Roman" pitchFamily="18" charset="0"/>
                <a:cs typeface="Times New Roman" pitchFamily="18" charset="0"/>
              </a:rPr>
              <a:t>5. Component of  Hydraulic System</a:t>
            </a:r>
          </a:p>
          <a:p>
            <a:pPr marL="0" indent="0">
              <a:buNone/>
            </a:pPr>
            <a:r>
              <a:rPr lang="en-US" sz="2600" dirty="0" smtClean="0">
                <a:latin typeface="Times New Roman" pitchFamily="18" charset="0"/>
                <a:cs typeface="Times New Roman" pitchFamily="18" charset="0"/>
              </a:rPr>
              <a:t>6. Component of Pneumatic System</a:t>
            </a:r>
          </a:p>
          <a:p>
            <a:pPr marL="0" indent="0">
              <a:buNone/>
            </a:pPr>
            <a:r>
              <a:rPr lang="en-US" sz="2600" dirty="0" smtClean="0">
                <a:latin typeface="Times New Roman" pitchFamily="18" charset="0"/>
                <a:cs typeface="Times New Roman" pitchFamily="18" charset="0"/>
              </a:rPr>
              <a:t>7. </a:t>
            </a:r>
            <a:r>
              <a:rPr lang="en-US" sz="2600" dirty="0" smtClean="0">
                <a:latin typeface="Times New Roman" pitchFamily="18" charset="0"/>
                <a:cs typeface="Times New Roman" pitchFamily="18" charset="0"/>
              </a:rPr>
              <a:t>Comparison </a:t>
            </a:r>
            <a:r>
              <a:rPr lang="en-US" sz="2600" dirty="0" smtClean="0">
                <a:latin typeface="Times New Roman" pitchFamily="18" charset="0"/>
                <a:cs typeface="Times New Roman" pitchFamily="18" charset="0"/>
              </a:rPr>
              <a:t>of Hydraulics &amp; </a:t>
            </a:r>
            <a:r>
              <a:rPr lang="en-US" sz="2600" dirty="0">
                <a:latin typeface="Times New Roman" pitchFamily="18" charset="0"/>
                <a:cs typeface="Times New Roman" pitchFamily="18" charset="0"/>
              </a:rPr>
              <a:t>P</a:t>
            </a:r>
            <a:r>
              <a:rPr lang="en-US" sz="2600" dirty="0" smtClean="0">
                <a:latin typeface="Times New Roman" pitchFamily="18" charset="0"/>
                <a:cs typeface="Times New Roman" pitchFamily="18" charset="0"/>
              </a:rPr>
              <a:t>neumatic System</a:t>
            </a:r>
          </a:p>
          <a:p>
            <a:pPr marL="0" indent="0">
              <a:buNone/>
            </a:pPr>
            <a:r>
              <a:rPr lang="en-US" sz="2600" dirty="0" smtClean="0">
                <a:latin typeface="Times New Roman" pitchFamily="18" charset="0"/>
                <a:cs typeface="Times New Roman" pitchFamily="18" charset="0"/>
              </a:rPr>
              <a:t>8. Comparison of H&amp;P system with conventional Transmission system</a:t>
            </a:r>
          </a:p>
          <a:p>
            <a:pPr marL="0" indent="0">
              <a:buNone/>
            </a:pPr>
            <a:r>
              <a:rPr lang="en-US" sz="2600" dirty="0" smtClean="0">
                <a:latin typeface="Times New Roman" pitchFamily="18" charset="0"/>
                <a:cs typeface="Times New Roman" pitchFamily="18" charset="0"/>
              </a:rPr>
              <a:t>9. Hydraulic Fluids- Classification, Properties of Hydraulic Fluid </a:t>
            </a:r>
          </a:p>
          <a:p>
            <a:pPr marL="0" indent="0">
              <a:buNone/>
            </a:pPr>
            <a:r>
              <a:rPr lang="en-US" sz="2600" dirty="0" smtClean="0">
                <a:latin typeface="Times New Roman" pitchFamily="18" charset="0"/>
                <a:cs typeface="Times New Roman" pitchFamily="18" charset="0"/>
              </a:rPr>
              <a:t>10. Hydraulic Filters</a:t>
            </a:r>
          </a:p>
          <a:p>
            <a:pPr marL="0" indent="0">
              <a:buNone/>
            </a:pPr>
            <a:r>
              <a:rPr lang="en-US" sz="2600" dirty="0" smtClean="0">
                <a:latin typeface="Times New Roman" pitchFamily="18" charset="0"/>
                <a:cs typeface="Times New Roman" pitchFamily="18" charset="0"/>
              </a:rPr>
              <a:t>11. ISO symbols in Hydraulic &amp; Pneumatics System</a:t>
            </a:r>
          </a:p>
          <a:p>
            <a:pPr marL="0" indent="0">
              <a:buNone/>
            </a:pPr>
            <a:r>
              <a:rPr lang="en-US" sz="2600" dirty="0" smtClean="0">
                <a:latin typeface="Times New Roman" pitchFamily="18" charset="0"/>
                <a:cs typeface="Times New Roman" pitchFamily="18" charset="0"/>
              </a:rPr>
              <a:t>12. Energy Losses in Hydraulic System</a:t>
            </a:r>
          </a:p>
          <a:p>
            <a:pPr marL="0" indent="0" algn="just">
              <a:buNone/>
            </a:pPr>
            <a:r>
              <a:rPr lang="en-US" sz="2600" dirty="0" smtClean="0">
                <a:latin typeface="Times New Roman" pitchFamily="18" charset="0"/>
                <a:cs typeface="Times New Roman" pitchFamily="18" charset="0"/>
              </a:rPr>
              <a:t>13. Introduction </a:t>
            </a:r>
            <a:r>
              <a:rPr lang="en-US" sz="2600" dirty="0">
                <a:latin typeface="Times New Roman" pitchFamily="18" charset="0"/>
                <a:cs typeface="Times New Roman" pitchFamily="18" charset="0"/>
              </a:rPr>
              <a:t>to Pump, Working </a:t>
            </a:r>
            <a:r>
              <a:rPr lang="en-US" sz="2600" dirty="0" smtClean="0">
                <a:latin typeface="Times New Roman" pitchFamily="18" charset="0"/>
                <a:cs typeface="Times New Roman" pitchFamily="18" charset="0"/>
              </a:rPr>
              <a:t>Principle</a:t>
            </a:r>
            <a:endParaRPr lang="en-US" sz="2600" dirty="0">
              <a:latin typeface="Times New Roman" pitchFamily="18" charset="0"/>
              <a:cs typeface="Times New Roman" pitchFamily="18" charset="0"/>
            </a:endParaRPr>
          </a:p>
          <a:p>
            <a:pPr marL="0" indent="0" algn="just">
              <a:buNone/>
            </a:pPr>
            <a:r>
              <a:rPr lang="en-US" sz="2600" dirty="0" smtClean="0">
                <a:latin typeface="Times New Roman" pitchFamily="18" charset="0"/>
                <a:cs typeface="Times New Roman" pitchFamily="18" charset="0"/>
              </a:rPr>
              <a:t>14 .Classification </a:t>
            </a:r>
            <a:r>
              <a:rPr lang="en-US" sz="2600" dirty="0">
                <a:latin typeface="Times New Roman" pitchFamily="18" charset="0"/>
                <a:cs typeface="Times New Roman" pitchFamily="18" charset="0"/>
              </a:rPr>
              <a:t>o</a:t>
            </a:r>
            <a:r>
              <a:rPr lang="en-US" sz="2600" dirty="0" smtClean="0">
                <a:latin typeface="Times New Roman" pitchFamily="18" charset="0"/>
                <a:cs typeface="Times New Roman" pitchFamily="18" charset="0"/>
              </a:rPr>
              <a:t>f </a:t>
            </a:r>
            <a:r>
              <a:rPr lang="en-US" sz="2600" dirty="0" smtClean="0">
                <a:latin typeface="Times New Roman" pitchFamily="18" charset="0"/>
                <a:cs typeface="Times New Roman" pitchFamily="18" charset="0"/>
              </a:rPr>
              <a:t>Pumps, </a:t>
            </a:r>
            <a:r>
              <a:rPr lang="en-US" sz="2600" dirty="0">
                <a:latin typeface="Times New Roman" pitchFamily="18" charset="0"/>
                <a:cs typeface="Times New Roman" pitchFamily="18" charset="0"/>
              </a:rPr>
              <a:t>Comparison </a:t>
            </a:r>
            <a:r>
              <a:rPr lang="en-US" sz="2600" dirty="0" smtClean="0">
                <a:latin typeface="Times New Roman" pitchFamily="18" charset="0"/>
                <a:cs typeface="Times New Roman" pitchFamily="18" charset="0"/>
              </a:rPr>
              <a:t>of </a:t>
            </a:r>
            <a:r>
              <a:rPr lang="en-US" sz="2600" dirty="0">
                <a:latin typeface="Times New Roman" pitchFamily="18" charset="0"/>
                <a:cs typeface="Times New Roman" pitchFamily="18" charset="0"/>
              </a:rPr>
              <a:t>Reciprocating &amp; Hydrodynamic </a:t>
            </a:r>
            <a:r>
              <a:rPr lang="en-US" sz="2600" dirty="0" smtClean="0">
                <a:latin typeface="Times New Roman" pitchFamily="18" charset="0"/>
                <a:cs typeface="Times New Roman" pitchFamily="18" charset="0"/>
              </a:rPr>
              <a:t>Pumps</a:t>
            </a:r>
            <a:endParaRPr lang="en-US" sz="2600" dirty="0">
              <a:latin typeface="Times New Roman" pitchFamily="18" charset="0"/>
              <a:cs typeface="Times New Roman" pitchFamily="18" charset="0"/>
            </a:endParaRPr>
          </a:p>
          <a:p>
            <a:pPr marL="0" indent="0" algn="just">
              <a:buNone/>
            </a:pPr>
            <a:r>
              <a:rPr lang="en-US" sz="2600" dirty="0" smtClean="0">
                <a:latin typeface="Times New Roman" pitchFamily="18" charset="0"/>
                <a:cs typeface="Times New Roman" pitchFamily="18" charset="0"/>
              </a:rPr>
              <a:t>15. Types </a:t>
            </a:r>
            <a:r>
              <a:rPr lang="en-US" sz="2600" dirty="0">
                <a:latin typeface="Times New Roman" pitchFamily="18" charset="0"/>
                <a:cs typeface="Times New Roman" pitchFamily="18" charset="0"/>
              </a:rPr>
              <a:t>o</a:t>
            </a:r>
            <a:r>
              <a:rPr lang="en-US" sz="2600" dirty="0" smtClean="0">
                <a:latin typeface="Times New Roman" pitchFamily="18" charset="0"/>
                <a:cs typeface="Times New Roman" pitchFamily="18" charset="0"/>
              </a:rPr>
              <a:t>f </a:t>
            </a:r>
            <a:r>
              <a:rPr lang="en-US" sz="2600" dirty="0">
                <a:latin typeface="Times New Roman" pitchFamily="18" charset="0"/>
                <a:cs typeface="Times New Roman" pitchFamily="18" charset="0"/>
              </a:rPr>
              <a:t>Reciprocating </a:t>
            </a:r>
            <a:r>
              <a:rPr lang="en-US" sz="2600" dirty="0" smtClean="0">
                <a:latin typeface="Times New Roman" pitchFamily="18" charset="0"/>
                <a:cs typeface="Times New Roman" pitchFamily="18" charset="0"/>
              </a:rPr>
              <a:t>Pumps, Construction </a:t>
            </a:r>
            <a:r>
              <a:rPr lang="en-US" sz="2600" dirty="0">
                <a:latin typeface="Times New Roman" pitchFamily="18" charset="0"/>
                <a:cs typeface="Times New Roman" pitchFamily="18" charset="0"/>
              </a:rPr>
              <a:t>&amp; working </a:t>
            </a:r>
            <a:r>
              <a:rPr lang="en-US" sz="2600" dirty="0" smtClean="0">
                <a:latin typeface="Times New Roman" pitchFamily="18" charset="0"/>
                <a:cs typeface="Times New Roman" pitchFamily="18" charset="0"/>
              </a:rPr>
              <a:t>of </a:t>
            </a:r>
            <a:r>
              <a:rPr lang="en-US" sz="2600" dirty="0">
                <a:latin typeface="Times New Roman" pitchFamily="18" charset="0"/>
                <a:cs typeface="Times New Roman" pitchFamily="18" charset="0"/>
              </a:rPr>
              <a:t>Gear, Vane, Screw, Piston </a:t>
            </a:r>
            <a:r>
              <a:rPr lang="en-US" sz="2600" dirty="0" smtClean="0">
                <a:latin typeface="Times New Roman" pitchFamily="18" charset="0"/>
                <a:cs typeface="Times New Roman" pitchFamily="18" charset="0"/>
              </a:rPr>
              <a:t>Pumps</a:t>
            </a:r>
            <a:endParaRPr lang="en-US" sz="2600" dirty="0">
              <a:latin typeface="Times New Roman" pitchFamily="18" charset="0"/>
              <a:cs typeface="Times New Roman" pitchFamily="18" charset="0"/>
            </a:endParaRPr>
          </a:p>
          <a:p>
            <a:pPr marL="0" indent="0" algn="just">
              <a:buNone/>
            </a:pPr>
            <a:r>
              <a:rPr lang="en-US" sz="2600" dirty="0" smtClean="0">
                <a:latin typeface="Times New Roman" pitchFamily="18" charset="0"/>
                <a:cs typeface="Times New Roman" pitchFamily="18" charset="0"/>
              </a:rPr>
              <a:t>16. Pump </a:t>
            </a:r>
            <a:r>
              <a:rPr lang="en-US" sz="2600" dirty="0">
                <a:latin typeface="Times New Roman" pitchFamily="18" charset="0"/>
                <a:cs typeface="Times New Roman" pitchFamily="18" charset="0"/>
              </a:rPr>
              <a:t>Performance calculation (i.e. </a:t>
            </a:r>
            <a:r>
              <a:rPr lang="en-US" sz="2600" dirty="0" smtClean="0">
                <a:latin typeface="Times New Roman" pitchFamily="18" charset="0"/>
                <a:cs typeface="Times New Roman" pitchFamily="18" charset="0"/>
              </a:rPr>
              <a:t>calculate  </a:t>
            </a:r>
            <a:r>
              <a:rPr lang="en-US" sz="2600" dirty="0" err="1" smtClean="0">
                <a:latin typeface="Times New Roman" pitchFamily="18" charset="0"/>
                <a:cs typeface="Times New Roman" pitchFamily="18" charset="0"/>
              </a:rPr>
              <a:t>Qact</a:t>
            </a:r>
            <a:r>
              <a:rPr lang="en-US" sz="2600" dirty="0" smtClean="0">
                <a:latin typeface="Times New Roman" pitchFamily="18" charset="0"/>
                <a:cs typeface="Times New Roman" pitchFamily="18" charset="0"/>
              </a:rPr>
              <a:t>., Vol</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effi</a:t>
            </a:r>
            <a:r>
              <a:rPr lang="en-US" sz="2600" dirty="0">
                <a:latin typeface="Times New Roman" pitchFamily="18" charset="0"/>
                <a:cs typeface="Times New Roman" pitchFamily="18" charset="0"/>
              </a:rPr>
              <a:t>., Overall eff., </a:t>
            </a:r>
            <a:r>
              <a:rPr lang="en-US" sz="2600" dirty="0" err="1">
                <a:latin typeface="Times New Roman" pitchFamily="18" charset="0"/>
                <a:cs typeface="Times New Roman" pitchFamily="18" charset="0"/>
              </a:rPr>
              <a:t>Mech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effi</a:t>
            </a:r>
            <a:r>
              <a:rPr lang="en-US" sz="2600" dirty="0">
                <a:latin typeface="Times New Roman" pitchFamily="18" charset="0"/>
                <a:cs typeface="Times New Roman" pitchFamily="18" charset="0"/>
              </a:rPr>
              <a:t>.)  ,Characteristic curves for  pump, Selection Criteria For </a:t>
            </a:r>
            <a:r>
              <a:rPr lang="en-US" sz="2600" dirty="0" smtClean="0">
                <a:latin typeface="Times New Roman" pitchFamily="18" charset="0"/>
                <a:cs typeface="Times New Roman" pitchFamily="18" charset="0"/>
              </a:rPr>
              <a:t>Pumps</a:t>
            </a:r>
            <a:endParaRPr lang="en-US" sz="2600" dirty="0">
              <a:latin typeface="Times New Roman" pitchFamily="18" charset="0"/>
              <a:cs typeface="Times New Roman" pitchFamily="18" charset="0"/>
            </a:endParaRPr>
          </a:p>
          <a:p>
            <a:pPr marL="0" indent="0" algn="just">
              <a:buNone/>
            </a:pPr>
            <a:r>
              <a:rPr lang="en-US" sz="2600" dirty="0" smtClean="0">
                <a:latin typeface="Times New Roman" pitchFamily="18" charset="0"/>
                <a:cs typeface="Times New Roman" pitchFamily="18" charset="0"/>
              </a:rPr>
              <a:t>17.Numericals </a:t>
            </a:r>
            <a:r>
              <a:rPr lang="en-US" sz="2600" dirty="0">
                <a:latin typeface="Times New Roman" pitchFamily="18" charset="0"/>
                <a:cs typeface="Times New Roman" pitchFamily="18" charset="0"/>
              </a:rPr>
              <a:t>Based On Performance parameter calculation</a:t>
            </a:r>
          </a:p>
          <a:p>
            <a:pPr marL="0" indent="0">
              <a:buNone/>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a:bodyPr>
          <a:lstStyle/>
          <a:p>
            <a:pPr>
              <a:buNone/>
            </a:pPr>
            <a:r>
              <a:rPr lang="en-IN" sz="2000" b="1" dirty="0" smtClean="0">
                <a:solidFill>
                  <a:srgbClr val="FF0000"/>
                </a:solidFill>
                <a:latin typeface="Times New Roman" pitchFamily="18" charset="0"/>
                <a:cs typeface="Times New Roman" pitchFamily="18" charset="0"/>
              </a:rPr>
              <a:t>2. Emulsions: </a:t>
            </a:r>
            <a:r>
              <a:rPr lang="en-IN" sz="2000" dirty="0" smtClean="0">
                <a:latin typeface="Times New Roman" pitchFamily="18" charset="0"/>
                <a:cs typeface="Times New Roman" pitchFamily="18" charset="0"/>
              </a:rPr>
              <a:t>Emulsions are a mixture of two fluids that do not chemically react with others. Emulsions of petroleum-based oil and water are commonly used. An emulsifier is normally added to the emulsion, which keeps liquid as small droplets and remains suspended in the other liquid. Two types of emulsions are in use:</a:t>
            </a:r>
          </a:p>
          <a:p>
            <a:pPr>
              <a:buNone/>
            </a:pPr>
            <a:r>
              <a:rPr lang="en-IN" sz="2000" b="1" dirty="0" smtClean="0">
                <a:latin typeface="Times New Roman" pitchFamily="18" charset="0"/>
                <a:cs typeface="Times New Roman" pitchFamily="18" charset="0"/>
              </a:rPr>
              <a:t>A)Oil-in-water emulsions ( 5%Oil+95%Water)   </a:t>
            </a:r>
          </a:p>
          <a:p>
            <a:pPr>
              <a:buNone/>
            </a:pPr>
            <a:r>
              <a:rPr lang="en-IN" sz="2000" b="1" dirty="0" smtClean="0">
                <a:latin typeface="Times New Roman" pitchFamily="18" charset="0"/>
                <a:cs typeface="Times New Roman" pitchFamily="18" charset="0"/>
              </a:rPr>
              <a:t> B) Water-in-oil emulsions (40%Oil +60% Water)</a:t>
            </a:r>
          </a:p>
          <a:p>
            <a:pPr>
              <a:buNone/>
            </a:pPr>
            <a:r>
              <a:rPr lang="en-US"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These emulsions are good for operations at 25°C, as at a higher temperature, water evaporates and leads to the loss of fire-resistant properties.</a:t>
            </a:r>
          </a:p>
          <a:p>
            <a:pPr>
              <a:buNone/>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IN" b="1" dirty="0" smtClean="0">
                <a:solidFill>
                  <a:srgbClr val="FF0000"/>
                </a:solidFill>
                <a:latin typeface="Times New Roman" pitchFamily="18" charset="0"/>
                <a:cs typeface="Times New Roman" pitchFamily="18" charset="0"/>
              </a:rPr>
              <a:t>3. Water glycol:</a:t>
            </a:r>
            <a:r>
              <a:rPr lang="en-IN" dirty="0" smtClean="0">
                <a:latin typeface="Times New Roman" pitchFamily="18" charset="0"/>
                <a:cs typeface="Times New Roman" pitchFamily="18" charset="0"/>
              </a:rPr>
              <a:t> Water glycol is another non-flammable fluid commonly used in aircraft hydraulic systems. It generally has a low lubrication ability as compared to mineral oils and is not suitable for high-temperature applications. It has water and glycol in the ratio of 1:1. Because of its aqueous nature and presence of air, it is prone to oxidation and related problems. It needs to be added with oxidation inhibitors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a:normAutofit/>
          </a:bodyPr>
          <a:lstStyle/>
          <a:p>
            <a:pPr algn="just">
              <a:buNone/>
            </a:pPr>
            <a:r>
              <a:rPr lang="en-IN" sz="2000" b="1" dirty="0" smtClean="0">
                <a:solidFill>
                  <a:srgbClr val="FF0000"/>
                </a:solidFill>
                <a:latin typeface="Times New Roman" pitchFamily="18" charset="0"/>
                <a:cs typeface="Times New Roman" pitchFamily="18" charset="0"/>
              </a:rPr>
              <a:t>4. </a:t>
            </a:r>
            <a:r>
              <a:rPr lang="en-IN" sz="2800" b="1" dirty="0" smtClean="0">
                <a:solidFill>
                  <a:srgbClr val="FF0000"/>
                </a:solidFill>
                <a:latin typeface="Times New Roman" pitchFamily="18" charset="0"/>
                <a:cs typeface="Times New Roman" pitchFamily="18" charset="0"/>
              </a:rPr>
              <a:t>Synthetic fluids:</a:t>
            </a:r>
            <a:r>
              <a:rPr lang="en-IN" sz="2800" b="1"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Synthetic fluid, based on phosphate ester, is another popular fire-resistant fluid. It is suitable for high-temperature applications, since it exhibits good viscosity and lubrication characteristics. It is not suitable for low-temperature applications. It is not compatible with common sealing materials such as </a:t>
            </a:r>
            <a:r>
              <a:rPr lang="en-IN" sz="2800" dirty="0" err="1" smtClean="0">
                <a:latin typeface="Times New Roman" pitchFamily="18" charset="0"/>
                <a:cs typeface="Times New Roman" pitchFamily="18" charset="0"/>
              </a:rPr>
              <a:t>nitrile</a:t>
            </a:r>
            <a:r>
              <a:rPr lang="en-IN" sz="2800" dirty="0" smtClean="0">
                <a:latin typeface="Times New Roman" pitchFamily="18" charset="0"/>
                <a:cs typeface="Times New Roman" pitchFamily="18" charset="0"/>
              </a:rPr>
              <a:t>. Basically being expensive, it requires expensive sealing materials (</a:t>
            </a:r>
            <a:r>
              <a:rPr lang="en-IN" sz="2800" dirty="0" err="1" smtClean="0">
                <a:latin typeface="Times New Roman" pitchFamily="18" charset="0"/>
                <a:cs typeface="Times New Roman" pitchFamily="18" charset="0"/>
              </a:rPr>
              <a:t>viton</a:t>
            </a:r>
            <a:r>
              <a:rPr lang="en-IN" sz="2800" dirty="0" smtClean="0">
                <a:latin typeface="Times New Roman" pitchFamily="18" charset="0"/>
                <a:cs typeface="Times New Roman" pitchFamily="18" charset="0"/>
              </a:rPr>
              <a:t>). In addition, phosphate ester is not an environmental-friendly fluid. It also attacks </a:t>
            </a:r>
            <a:r>
              <a:rPr lang="en-IN" sz="2800" dirty="0" err="1" smtClean="0">
                <a:latin typeface="Times New Roman" pitchFamily="18" charset="0"/>
                <a:cs typeface="Times New Roman" pitchFamily="18" charset="0"/>
              </a:rPr>
              <a:t>aluminum</a:t>
            </a:r>
            <a:r>
              <a:rPr lang="en-IN" sz="2800" dirty="0" smtClean="0">
                <a:latin typeface="Times New Roman" pitchFamily="18" charset="0"/>
                <a:cs typeface="Times New Roman" pitchFamily="18" charset="0"/>
              </a:rPr>
              <a:t> and paints.</a:t>
            </a:r>
          </a:p>
          <a:p>
            <a:pPr algn="just">
              <a:buNone/>
            </a:pPr>
            <a:endParaRPr lang="en-IN"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en-IN" b="1" dirty="0" smtClean="0">
                <a:solidFill>
                  <a:srgbClr val="FF0000"/>
                </a:solidFill>
                <a:latin typeface="Times New Roman" pitchFamily="18" charset="0"/>
                <a:cs typeface="Times New Roman" pitchFamily="18" charset="0"/>
              </a:rPr>
              <a:t>5. Vegetable </a:t>
            </a:r>
            <a:r>
              <a:rPr lang="en-IN" b="1" dirty="0" smtClean="0">
                <a:solidFill>
                  <a:srgbClr val="FF0000"/>
                </a:solidFill>
                <a:latin typeface="Times New Roman" pitchFamily="18" charset="0"/>
                <a:cs typeface="Times New Roman" pitchFamily="18" charset="0"/>
              </a:rPr>
              <a:t>oils:</a:t>
            </a:r>
            <a:r>
              <a:rPr lang="en-IN" dirty="0" smtClean="0"/>
              <a:t> </a:t>
            </a:r>
            <a:r>
              <a:rPr lang="en-IN" dirty="0" smtClean="0">
                <a:latin typeface="Times New Roman" pitchFamily="18" charset="0"/>
                <a:cs typeface="Times New Roman" pitchFamily="18" charset="0"/>
              </a:rPr>
              <a:t>The increase in the global pollution has led to the use of more environmental-friendly fluids. Vegetable-based oils are biodegradable and are environmental safe. They have good lubrication properties, moderate viscosity and are less expensive .</a:t>
            </a:r>
          </a:p>
          <a:p>
            <a:pPr algn="just">
              <a:buNone/>
            </a:pPr>
            <a:r>
              <a:rPr lang="en-IN" b="1" dirty="0" smtClean="0">
                <a:solidFill>
                  <a:srgbClr val="FF0000"/>
                </a:solidFill>
                <a:latin typeface="Times New Roman" pitchFamily="18" charset="0"/>
                <a:cs typeface="Times New Roman" pitchFamily="18" charset="0"/>
              </a:rPr>
              <a:t>6. Biodegradable hydraulic </a:t>
            </a:r>
            <a:r>
              <a:rPr lang="en-IN" b="1" dirty="0" err="1" smtClean="0">
                <a:solidFill>
                  <a:srgbClr val="FF0000"/>
                </a:solidFill>
                <a:latin typeface="Times New Roman" pitchFamily="18" charset="0"/>
                <a:cs typeface="Times New Roman" pitchFamily="18" charset="0"/>
              </a:rPr>
              <a:t>fluids:</a:t>
            </a:r>
            <a:r>
              <a:rPr lang="en-IN" dirty="0" err="1" smtClean="0">
                <a:latin typeface="Times New Roman" pitchFamily="18" charset="0"/>
                <a:cs typeface="Times New Roman" pitchFamily="18" charset="0"/>
              </a:rPr>
              <a:t>Biodegradable</a:t>
            </a:r>
            <a:r>
              <a:rPr lang="en-IN" dirty="0" smtClean="0">
                <a:latin typeface="Times New Roman" pitchFamily="18" charset="0"/>
                <a:cs typeface="Times New Roman" pitchFamily="18" charset="0"/>
              </a:rPr>
              <a:t> hydraulic fluids</a:t>
            </a:r>
            <a:r>
              <a:rPr lang="en-IN" dirty="0" smtClean="0"/>
              <a:t>, </a:t>
            </a:r>
            <a:r>
              <a:rPr lang="en-IN" dirty="0" smtClean="0">
                <a:latin typeface="Times New Roman" pitchFamily="18" charset="0"/>
                <a:cs typeface="Times New Roman" pitchFamily="18" charset="0"/>
              </a:rPr>
              <a:t>alternatively known as bio-based hydraulic fluids, Bio-based hydraulic fluids use sunflower, rapeseed, soybean, etc., as the base oil and hence cause less pollution in the case of oil leaks or hydraulic hose failures. These fluids carry similar properties as that of a mineral oil–based anti-wear hydraulic fluid,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r>
              <a:rPr lang="en-US" sz="3200" dirty="0" smtClean="0">
                <a:latin typeface="Times New Roman" pitchFamily="18" charset="0"/>
                <a:cs typeface="Times New Roman" pitchFamily="18" charset="0"/>
              </a:rPr>
              <a:t>Properties of Hydraulic Fluid</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00108"/>
            <a:ext cx="8229600" cy="5126055"/>
          </a:xfrm>
        </p:spPr>
        <p:txBody>
          <a:bodyPr>
            <a:normAutofit/>
          </a:bodyPr>
          <a:lstStyle/>
          <a:p>
            <a:pPr>
              <a:buNone/>
            </a:pP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For </a:t>
            </a:r>
            <a:r>
              <a:rPr lang="en-IN" sz="2000" dirty="0" smtClean="0">
                <a:latin typeface="Times New Roman" pitchFamily="18" charset="0"/>
                <a:cs typeface="Times New Roman" pitchFamily="18" charset="0"/>
              </a:rPr>
              <a:t>a fluid to perform efficiently, it must possess certain properties. </a:t>
            </a:r>
            <a:r>
              <a:rPr lang="en-IN" sz="2000" dirty="0" smtClean="0">
                <a:latin typeface="Times New Roman" pitchFamily="18" charset="0"/>
                <a:cs typeface="Times New Roman" pitchFamily="18" charset="0"/>
              </a:rPr>
              <a:t>Various </a:t>
            </a:r>
            <a:r>
              <a:rPr lang="en-IN" sz="2000" dirty="0" smtClean="0">
                <a:latin typeface="Times New Roman" pitchFamily="18" charset="0"/>
                <a:cs typeface="Times New Roman" pitchFamily="18" charset="0"/>
              </a:rPr>
              <a:t>properties required for an ideal hydraulic fluid are as follows: </a:t>
            </a:r>
          </a:p>
          <a:p>
            <a:pPr>
              <a:buNone/>
            </a:pPr>
            <a:r>
              <a:rPr lang="en-IN" sz="2000" dirty="0" smtClean="0">
                <a:latin typeface="Times New Roman" pitchFamily="18" charset="0"/>
                <a:cs typeface="Times New Roman" pitchFamily="18" charset="0"/>
              </a:rPr>
              <a:t>1. Ideal viscosity &amp; Viscosity Index</a:t>
            </a:r>
          </a:p>
          <a:p>
            <a:pPr>
              <a:buNone/>
            </a:pPr>
            <a:r>
              <a:rPr lang="en-IN" sz="2000" dirty="0" smtClean="0">
                <a:latin typeface="Times New Roman" pitchFamily="18" charset="0"/>
                <a:cs typeface="Times New Roman" pitchFamily="18" charset="0"/>
              </a:rPr>
              <a:t>2. Good lubrication capability. </a:t>
            </a:r>
          </a:p>
          <a:p>
            <a:pPr>
              <a:buNone/>
            </a:pPr>
            <a:r>
              <a:rPr lang="en-IN" sz="2000" dirty="0" smtClean="0">
                <a:latin typeface="Times New Roman" pitchFamily="18" charset="0"/>
                <a:cs typeface="Times New Roman" pitchFamily="18" charset="0"/>
              </a:rPr>
              <a:t>3. Demulsibility. </a:t>
            </a:r>
          </a:p>
          <a:p>
            <a:pPr>
              <a:buNone/>
            </a:pPr>
            <a:r>
              <a:rPr lang="en-IN" sz="2000" dirty="0" smtClean="0">
                <a:latin typeface="Times New Roman" pitchFamily="18" charset="0"/>
                <a:cs typeface="Times New Roman" pitchFamily="18" charset="0"/>
              </a:rPr>
              <a:t>4. Good chemical and environmental stability. </a:t>
            </a:r>
          </a:p>
          <a:p>
            <a:pPr>
              <a:buNone/>
            </a:pPr>
            <a:r>
              <a:rPr lang="en-IN" sz="2000" dirty="0" smtClean="0">
                <a:latin typeface="Times New Roman" pitchFamily="18" charset="0"/>
                <a:cs typeface="Times New Roman" pitchFamily="18" charset="0"/>
              </a:rPr>
              <a:t>5. Incompressibility. </a:t>
            </a:r>
          </a:p>
          <a:p>
            <a:pPr>
              <a:buNone/>
            </a:pPr>
            <a:r>
              <a:rPr lang="en-IN" sz="2000" dirty="0" smtClean="0">
                <a:latin typeface="Times New Roman" pitchFamily="18" charset="0"/>
                <a:cs typeface="Times New Roman" pitchFamily="18" charset="0"/>
              </a:rPr>
              <a:t>6. Fire resistance. </a:t>
            </a:r>
          </a:p>
          <a:p>
            <a:pPr>
              <a:buNone/>
            </a:pPr>
            <a:r>
              <a:rPr lang="en-IN" sz="2000" dirty="0" smtClean="0">
                <a:latin typeface="Times New Roman" pitchFamily="18" charset="0"/>
                <a:cs typeface="Times New Roman" pitchFamily="18" charset="0"/>
              </a:rPr>
              <a:t>7. Low flammability. </a:t>
            </a:r>
          </a:p>
          <a:p>
            <a:pPr>
              <a:buNone/>
            </a:pPr>
            <a:r>
              <a:rPr lang="en-IN" sz="2000" dirty="0" smtClean="0">
                <a:latin typeface="Times New Roman" pitchFamily="18" charset="0"/>
                <a:cs typeface="Times New Roman" pitchFamily="18" charset="0"/>
              </a:rPr>
              <a:t>8. Foam resistance. </a:t>
            </a:r>
          </a:p>
          <a:p>
            <a:pPr>
              <a:buNone/>
            </a:pPr>
            <a:r>
              <a:rPr lang="en-IN" sz="2000" dirty="0" smtClean="0">
                <a:latin typeface="Times New Roman" pitchFamily="18" charset="0"/>
                <a:cs typeface="Times New Roman" pitchFamily="18" charset="0"/>
              </a:rPr>
              <a:t>9. Low volatility. </a:t>
            </a:r>
          </a:p>
          <a:p>
            <a:pPr>
              <a:buNone/>
            </a:pPr>
            <a:r>
              <a:rPr lang="en-IN" sz="2000" dirty="0" smtClean="0">
                <a:latin typeface="Times New Roman" pitchFamily="18" charset="0"/>
                <a:cs typeface="Times New Roman" pitchFamily="18" charset="0"/>
              </a:rPr>
              <a:t>10. Good heat dissipation. </a:t>
            </a:r>
          </a:p>
          <a:p>
            <a:pPr>
              <a:buNone/>
            </a:pPr>
            <a:r>
              <a:rPr lang="en-IN" sz="2000" dirty="0" smtClean="0">
                <a:latin typeface="Times New Roman" pitchFamily="18" charset="0"/>
                <a:cs typeface="Times New Roman" pitchFamily="18" charset="0"/>
              </a:rPr>
              <a:t>11. Low density. </a:t>
            </a:r>
          </a:p>
          <a:p>
            <a:pPr>
              <a:buNone/>
            </a:pPr>
            <a:r>
              <a:rPr lang="en-IN" sz="2000" dirty="0" smtClean="0">
                <a:latin typeface="Times New Roman" pitchFamily="18" charset="0"/>
                <a:cs typeface="Times New Roman" pitchFamily="18" charset="0"/>
              </a:rPr>
              <a:t>12. System compatibility.</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a:bodyPr>
          <a:lstStyle/>
          <a:p>
            <a:pPr>
              <a:buNone/>
            </a:pPr>
            <a:r>
              <a:rPr lang="en-IN" sz="2000" b="1" dirty="0" smtClean="0">
                <a:latin typeface="Times New Roman" pitchFamily="18" charset="0"/>
                <a:cs typeface="Times New Roman" pitchFamily="18" charset="0"/>
              </a:rPr>
              <a:t>1. Ideal viscosity</a:t>
            </a:r>
            <a:r>
              <a:rPr lang="en-IN" sz="2000" dirty="0" smtClean="0">
                <a:latin typeface="Times New Roman" pitchFamily="18" charset="0"/>
                <a:cs typeface="Times New Roman" pitchFamily="18" charset="0"/>
              </a:rPr>
              <a:t>: </a:t>
            </a:r>
            <a:r>
              <a:rPr lang="en-IN" sz="2000" dirty="0" smtClean="0"/>
              <a:t>It is a measure of a fluid’s resistance to flow.</a:t>
            </a:r>
          </a:p>
          <a:p>
            <a:pPr algn="just">
              <a:buNone/>
            </a:pPr>
            <a:r>
              <a:rPr lang="en-IN" sz="2000" dirty="0" smtClean="0">
                <a:solidFill>
                  <a:srgbClr val="FF0000"/>
                </a:solidFill>
                <a:latin typeface="Times New Roman" pitchFamily="18" charset="0"/>
                <a:cs typeface="Times New Roman" pitchFamily="18" charset="0"/>
              </a:rPr>
              <a:t> </a:t>
            </a:r>
            <a:r>
              <a:rPr lang="en-IN" sz="2000" dirty="0" smtClean="0">
                <a:latin typeface="Times New Roman" pitchFamily="18" charset="0"/>
                <a:cs typeface="Times New Roman" pitchFamily="18" charset="0"/>
              </a:rPr>
              <a:t>Effect of High viscosity: High resistance to flow. Increased power consumption due to frictional loss. High temperature caused by friction. Increased pressure drop because of the resistance. Possibility of sluggish or slow operation. Difficulty in separating air from oil in a reservoir. Greater vacuum at the pump inlet, causing cavitations. Higher system noise level.</a:t>
            </a:r>
          </a:p>
          <a:p>
            <a:pPr algn="just">
              <a:buNone/>
            </a:pPr>
            <a:r>
              <a:rPr lang="en-IN" sz="2000" dirty="0" smtClean="0">
                <a:latin typeface="Times New Roman" pitchFamily="18" charset="0"/>
                <a:cs typeface="Times New Roman" pitchFamily="18" charset="0"/>
              </a:rPr>
              <a:t>Effect Of Low viscosity: Increased internal leakage. Excessive water</a:t>
            </a:r>
            <a:r>
              <a:rPr lang="en-IN" sz="2000" dirty="0" smtClean="0">
                <a:latin typeface="Times New Roman" pitchFamily="18" charset="0"/>
                <a:cs typeface="Times New Roman" pitchFamily="18" charset="0"/>
              </a:rPr>
              <a:t>. Possibility </a:t>
            </a:r>
            <a:r>
              <a:rPr lang="en-IN" sz="2000" dirty="0" smtClean="0">
                <a:latin typeface="Times New Roman" pitchFamily="18" charset="0"/>
                <a:cs typeface="Times New Roman" pitchFamily="18" charset="0"/>
              </a:rPr>
              <a:t>of decreased pump efficiency, causing slower operation of the actuator. Increased temperature resulting from leakage losses.</a:t>
            </a:r>
            <a:r>
              <a:rPr lang="en-IN" sz="2000" dirty="0" smtClean="0"/>
              <a:t> </a:t>
            </a:r>
            <a:r>
              <a:rPr lang="en-IN" sz="2000" dirty="0" smtClean="0">
                <a:latin typeface="Times New Roman" pitchFamily="18" charset="0"/>
                <a:cs typeface="Times New Roman" pitchFamily="18" charset="0"/>
              </a:rPr>
              <a:t>Therefore the hydraulic fluid should have an optimum viscosity. </a:t>
            </a:r>
          </a:p>
          <a:p>
            <a:pPr algn="just">
              <a:buNone/>
            </a:pPr>
            <a:r>
              <a:rPr lang="en-IN" sz="2000" dirty="0" smtClean="0">
                <a:latin typeface="Times New Roman" pitchFamily="18" charset="0"/>
                <a:cs typeface="Times New Roman" pitchFamily="18" charset="0"/>
              </a:rPr>
              <a:t>Viscosity Index: The viscosity index (VI) is a relative measure of the change in the viscosity of an oil with respect to a change in temperature. An oil having a low VI is one that exhibits a large change in viscosity with a small change in temperature. A high VI oil does not change appreciably with a change in temperature. </a:t>
            </a:r>
            <a:endParaRPr lang="en-IN" sz="2000" b="1" dirty="0" smtClean="0">
              <a:latin typeface="Times New Roman" pitchFamily="18" charset="0"/>
              <a:cs typeface="Times New Roman" pitchFamily="18" charset="0"/>
            </a:endParaRPr>
          </a:p>
          <a:p>
            <a:pPr algn="just">
              <a:buNone/>
            </a:pP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14348" y="285728"/>
            <a:ext cx="8001056" cy="1143009"/>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3"/>
          <a:srcRect/>
          <a:stretch>
            <a:fillRect/>
          </a:stretch>
        </p:blipFill>
        <p:spPr bwMode="auto">
          <a:xfrm>
            <a:off x="1463652" y="1600200"/>
            <a:ext cx="621669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28596" y="357166"/>
            <a:ext cx="8229600" cy="6215084"/>
          </a:xfrm>
        </p:spPr>
        <p:txBody>
          <a:bodyPr>
            <a:normAutofit/>
          </a:bodyPr>
          <a:lstStyle/>
          <a:p>
            <a:pPr>
              <a:buNone/>
            </a:pPr>
            <a:r>
              <a:rPr lang="en-IN" sz="2200" dirty="0" smtClean="0">
                <a:solidFill>
                  <a:srgbClr val="FF0000"/>
                </a:solidFill>
                <a:latin typeface="Times New Roman" pitchFamily="18" charset="0"/>
                <a:cs typeface="Times New Roman" pitchFamily="18" charset="0"/>
              </a:rPr>
              <a:t>2.Good lubrication capability</a:t>
            </a:r>
            <a:r>
              <a:rPr lang="en-IN" sz="2200" dirty="0" smtClean="0">
                <a:latin typeface="Times New Roman" pitchFamily="18" charset="0"/>
                <a:cs typeface="Times New Roman" pitchFamily="18" charset="0"/>
              </a:rPr>
              <a:t>: Hydraulic fluids must have good </a:t>
            </a:r>
            <a:r>
              <a:rPr lang="en-IN" sz="2200" dirty="0" smtClean="0">
                <a:latin typeface="Times New Roman" pitchFamily="18" charset="0"/>
                <a:cs typeface="Times New Roman" pitchFamily="18" charset="0"/>
              </a:rPr>
              <a:t>lubrication </a:t>
            </a:r>
            <a:r>
              <a:rPr lang="en-IN" sz="2200" dirty="0" smtClean="0">
                <a:latin typeface="Times New Roman" pitchFamily="18" charset="0"/>
                <a:cs typeface="Times New Roman" pitchFamily="18" charset="0"/>
              </a:rPr>
              <a:t>to prevent friction and wear between the closely fitted working parts such as vanes of pumps, valve spools, piston rings and bearings .</a:t>
            </a:r>
          </a:p>
          <a:p>
            <a:pPr>
              <a:buNone/>
            </a:pPr>
            <a:r>
              <a:rPr lang="en-US" sz="2200" dirty="0" smtClean="0">
                <a:solidFill>
                  <a:srgbClr val="FF0000"/>
                </a:solidFill>
                <a:latin typeface="Times New Roman" pitchFamily="18" charset="0"/>
                <a:cs typeface="Times New Roman" pitchFamily="18" charset="0"/>
              </a:rPr>
              <a:t>3</a:t>
            </a:r>
            <a:r>
              <a:rPr lang="en-US" sz="2200" dirty="0" smtClean="0">
                <a:latin typeface="Times New Roman" pitchFamily="18" charset="0"/>
                <a:cs typeface="Times New Roman" pitchFamily="18" charset="0"/>
              </a:rPr>
              <a:t>.</a:t>
            </a:r>
            <a:r>
              <a:rPr lang="en-IN" sz="2200" dirty="0" smtClean="0">
                <a:latin typeface="Times New Roman" pitchFamily="18" charset="0"/>
                <a:cs typeface="Times New Roman" pitchFamily="18" charset="0"/>
              </a:rPr>
              <a:t> </a:t>
            </a:r>
            <a:r>
              <a:rPr lang="en-IN" sz="2200" dirty="0" smtClean="0">
                <a:solidFill>
                  <a:srgbClr val="FF0000"/>
                </a:solidFill>
                <a:latin typeface="Times New Roman" pitchFamily="18" charset="0"/>
                <a:cs typeface="Times New Roman" pitchFamily="18" charset="0"/>
              </a:rPr>
              <a:t>Demulsibility:</a:t>
            </a:r>
            <a:r>
              <a:rPr lang="en-IN" sz="2200" dirty="0" smtClean="0">
                <a:latin typeface="Times New Roman" pitchFamily="18" charset="0"/>
                <a:cs typeface="Times New Roman" pitchFamily="18" charset="0"/>
              </a:rPr>
              <a:t> The ability of a hydraulic fluid to separate rapidly from moisture and successfully resist emulsification is known as “Demulsibility.</a:t>
            </a:r>
          </a:p>
          <a:p>
            <a:pPr>
              <a:buNone/>
            </a:pPr>
            <a:r>
              <a:rPr lang="en-IN" sz="2200" dirty="0" smtClean="0">
                <a:solidFill>
                  <a:srgbClr val="FF0000"/>
                </a:solidFill>
                <a:latin typeface="Times New Roman" pitchFamily="18" charset="0"/>
                <a:cs typeface="Times New Roman" pitchFamily="18" charset="0"/>
              </a:rPr>
              <a:t>4.Good chemical and environmental stability</a:t>
            </a:r>
            <a:r>
              <a:rPr lang="en-IN" sz="2200" dirty="0" smtClean="0">
                <a:latin typeface="Times New Roman" pitchFamily="18" charset="0"/>
                <a:cs typeface="Times New Roman" pitchFamily="18" charset="0"/>
              </a:rPr>
              <a:t>: Most fluids are vulnerable to oxidation, as they come in contact with oxygen in air. Mineral oils or petroleum-based oils (widely used in hydraulic systems) contain carbon and hydrogen molecules, which easily react with oxygen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a:buNone/>
            </a:pPr>
            <a:r>
              <a:rPr lang="en-US" sz="4400" dirty="0" smtClean="0">
                <a:solidFill>
                  <a:srgbClr val="FF0000"/>
                </a:solidFill>
                <a:latin typeface="Times New Roman" pitchFamily="18" charset="0"/>
                <a:cs typeface="Times New Roman" pitchFamily="18" charset="0"/>
              </a:rPr>
              <a:t>5.</a:t>
            </a:r>
            <a:r>
              <a:rPr lang="en-IN" sz="4400" dirty="0" smtClean="0">
                <a:solidFill>
                  <a:srgbClr val="FF0000"/>
                </a:solidFill>
                <a:latin typeface="Times New Roman" pitchFamily="18" charset="0"/>
                <a:cs typeface="Times New Roman" pitchFamily="18" charset="0"/>
              </a:rPr>
              <a:t> Incompressibility</a:t>
            </a:r>
            <a:r>
              <a:rPr lang="en-IN" sz="4400" dirty="0" smtClean="0">
                <a:latin typeface="Times New Roman" pitchFamily="18" charset="0"/>
                <a:cs typeface="Times New Roman" pitchFamily="18" charset="0"/>
              </a:rPr>
              <a:t>: the compressibility of a fluid is greatly influenced by temperature and pressure. The incompressibility of a fluid is a measure of its stiffness and is given by its bulk modulus. The bulk modulus (B) of a fluid is the ratio of volumetric stress to volumetric strain .</a:t>
            </a:r>
          </a:p>
          <a:p>
            <a:pPr>
              <a:buNone/>
            </a:pPr>
            <a:r>
              <a:rPr lang="en-US" sz="4400" dirty="0" smtClean="0">
                <a:solidFill>
                  <a:srgbClr val="FF0000"/>
                </a:solidFill>
                <a:latin typeface="Times New Roman" pitchFamily="18" charset="0"/>
                <a:cs typeface="Times New Roman" pitchFamily="18" charset="0"/>
              </a:rPr>
              <a:t>6.</a:t>
            </a:r>
            <a:r>
              <a:rPr lang="en-IN" sz="4400" dirty="0" smtClean="0">
                <a:solidFill>
                  <a:srgbClr val="FF0000"/>
                </a:solidFill>
                <a:latin typeface="Times New Roman" pitchFamily="18" charset="0"/>
                <a:cs typeface="Times New Roman" pitchFamily="18" charset="0"/>
              </a:rPr>
              <a:t> Fire resistance</a:t>
            </a:r>
            <a:r>
              <a:rPr lang="en-IN" sz="4400" dirty="0" smtClean="0">
                <a:latin typeface="Times New Roman" pitchFamily="18" charset="0"/>
                <a:cs typeface="Times New Roman" pitchFamily="18" charset="0"/>
              </a:rPr>
              <a:t>:. Flammability is defined as the ease of ignition and ability to propagate the flame.</a:t>
            </a:r>
            <a:r>
              <a:rPr lang="en-IN" sz="4000" dirty="0" smtClean="0"/>
              <a:t> </a:t>
            </a:r>
            <a:r>
              <a:rPr lang="en-IN" dirty="0" smtClean="0">
                <a:latin typeface="Times New Roman" pitchFamily="18" charset="0"/>
                <a:cs typeface="Times New Roman" pitchFamily="18" charset="0"/>
              </a:rPr>
              <a:t>The following are the usual characteristics tested in order to determine the flammability of hydraulic fluids: </a:t>
            </a:r>
          </a:p>
          <a:p>
            <a:pPr>
              <a:buNone/>
            </a:pPr>
            <a:r>
              <a:rPr lang="en-IN" sz="4200" b="1" dirty="0" smtClean="0">
                <a:latin typeface="Times New Roman" pitchFamily="18" charset="0"/>
                <a:cs typeface="Times New Roman" pitchFamily="18" charset="0"/>
              </a:rPr>
              <a:t>1. Flash point</a:t>
            </a:r>
            <a:r>
              <a:rPr lang="en-IN" sz="4200" dirty="0" smtClean="0">
                <a:latin typeface="Times New Roman" pitchFamily="18" charset="0"/>
                <a:cs typeface="Times New Roman" pitchFamily="18" charset="0"/>
              </a:rPr>
              <a:t>: The temperature at which an oil surface gives off sufficient </a:t>
            </a:r>
            <a:r>
              <a:rPr lang="en-IN" sz="4200" dirty="0" smtClean="0">
                <a:latin typeface="Times New Roman" pitchFamily="18" charset="0"/>
                <a:cs typeface="Times New Roman" pitchFamily="18" charset="0"/>
              </a:rPr>
              <a:t>vapours </a:t>
            </a:r>
            <a:r>
              <a:rPr lang="en-IN" sz="4200" dirty="0" smtClean="0">
                <a:latin typeface="Times New Roman" pitchFamily="18" charset="0"/>
                <a:cs typeface="Times New Roman" pitchFamily="18" charset="0"/>
              </a:rPr>
              <a:t>to ignite when a flame is passed over the surface. </a:t>
            </a:r>
          </a:p>
          <a:p>
            <a:pPr>
              <a:buNone/>
            </a:pPr>
            <a:r>
              <a:rPr lang="en-IN" sz="4200" b="1" dirty="0" smtClean="0">
                <a:latin typeface="Times New Roman" pitchFamily="18" charset="0"/>
                <a:cs typeface="Times New Roman" pitchFamily="18" charset="0"/>
              </a:rPr>
              <a:t>2. Fire point</a:t>
            </a:r>
            <a:r>
              <a:rPr lang="en-IN" sz="4200" dirty="0" smtClean="0">
                <a:latin typeface="Times New Roman" pitchFamily="18" charset="0"/>
                <a:cs typeface="Times New Roman" pitchFamily="18" charset="0"/>
              </a:rPr>
              <a:t>: The temperature at which an oil releases sufficient </a:t>
            </a:r>
            <a:r>
              <a:rPr lang="en-IN" sz="4200" dirty="0" smtClean="0">
                <a:latin typeface="Times New Roman" pitchFamily="18" charset="0"/>
                <a:cs typeface="Times New Roman" pitchFamily="18" charset="0"/>
              </a:rPr>
              <a:t>vapours </a:t>
            </a:r>
            <a:r>
              <a:rPr lang="en-IN" sz="4200" dirty="0" smtClean="0">
                <a:latin typeface="Times New Roman" pitchFamily="18" charset="0"/>
                <a:cs typeface="Times New Roman" pitchFamily="18" charset="0"/>
              </a:rPr>
              <a:t>to support </a:t>
            </a:r>
          </a:p>
          <a:p>
            <a:pPr>
              <a:buNone/>
            </a:pPr>
            <a:r>
              <a:rPr lang="en-IN" sz="4200" dirty="0" smtClean="0">
                <a:latin typeface="Times New Roman" pitchFamily="18" charset="0"/>
                <a:cs typeface="Times New Roman" pitchFamily="18" charset="0"/>
              </a:rPr>
              <a:t>combustion continuously for 5 s when a flame is passed over the surface. </a:t>
            </a:r>
          </a:p>
          <a:p>
            <a:pPr>
              <a:buNone/>
            </a:pPr>
            <a:r>
              <a:rPr lang="en-IN" sz="4200" b="1" dirty="0" smtClean="0">
                <a:latin typeface="Times New Roman" pitchFamily="18" charset="0"/>
                <a:cs typeface="Times New Roman" pitchFamily="18" charset="0"/>
              </a:rPr>
              <a:t>3. Autogenously ignition temperature</a:t>
            </a:r>
            <a:r>
              <a:rPr lang="en-IN" sz="4200" dirty="0" smtClean="0">
                <a:latin typeface="Times New Roman" pitchFamily="18" charset="0"/>
                <a:cs typeface="Times New Roman" pitchFamily="18" charset="0"/>
              </a:rPr>
              <a:t>: The temperature at which ignition occurs spontaneously </a:t>
            </a:r>
          </a:p>
          <a:p>
            <a:pPr>
              <a:buNone/>
            </a:pPr>
            <a:r>
              <a:rPr lang="en-IN" sz="4200" dirty="0" smtClean="0">
                <a:latin typeface="Times New Roman" pitchFamily="18" charset="0"/>
                <a:cs typeface="Times New Roman" pitchFamily="18" charset="0"/>
              </a:rPr>
              <a: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lgn="just">
              <a:buNone/>
            </a:pPr>
            <a:r>
              <a:rPr lang="en-IN" sz="2000" dirty="0" smtClean="0">
                <a:solidFill>
                  <a:srgbClr val="FF0000"/>
                </a:solidFill>
                <a:latin typeface="Times New Roman" pitchFamily="18" charset="0"/>
                <a:cs typeface="Times New Roman" pitchFamily="18" charset="0"/>
              </a:rPr>
              <a:t>7. Low flammability</a:t>
            </a:r>
            <a:r>
              <a:rPr lang="en-IN" sz="2000" dirty="0" smtClean="0">
                <a:latin typeface="Times New Roman" pitchFamily="18" charset="0"/>
                <a:cs typeface="Times New Roman" pitchFamily="18" charset="0"/>
              </a:rPr>
              <a:t>: A fire-resistant fluid is one that can get ignited in the presence of an ignition source but does not support combustion when the source is removed. This characteristic is defined as flammability. </a:t>
            </a:r>
          </a:p>
          <a:p>
            <a:pPr algn="just">
              <a:buNone/>
            </a:pPr>
            <a:r>
              <a:rPr lang="en-US" sz="2000" dirty="0" smtClean="0">
                <a:solidFill>
                  <a:srgbClr val="FF0000"/>
                </a:solidFill>
                <a:latin typeface="Times New Roman" pitchFamily="18" charset="0"/>
                <a:cs typeface="Times New Roman" pitchFamily="18" charset="0"/>
              </a:rPr>
              <a:t>8.</a:t>
            </a:r>
            <a:r>
              <a:rPr lang="en-IN" sz="2000" dirty="0" smtClean="0">
                <a:solidFill>
                  <a:srgbClr val="FF0000"/>
                </a:solidFill>
                <a:latin typeface="Times New Roman" pitchFamily="18" charset="0"/>
                <a:cs typeface="Times New Roman" pitchFamily="18" charset="0"/>
              </a:rPr>
              <a:t> Foam resistance</a:t>
            </a:r>
            <a:r>
              <a:rPr lang="en-IN" sz="2000" dirty="0" smtClean="0">
                <a:latin typeface="Times New Roman" pitchFamily="18" charset="0"/>
                <a:cs typeface="Times New Roman" pitchFamily="18" charset="0"/>
              </a:rPr>
              <a:t>: Air can be present in a hydraulic fluid in two forms dissolved and entrained. For example, if the return line to the reservoir is not submerged, the jet of oil entering the liquid surface will carry air with it.</a:t>
            </a:r>
          </a:p>
          <a:p>
            <a:pPr algn="just">
              <a:buNone/>
            </a:pPr>
            <a:r>
              <a:rPr lang="en-IN" sz="2000" dirty="0" smtClean="0">
                <a:solidFill>
                  <a:srgbClr val="FF0000"/>
                </a:solidFill>
                <a:latin typeface="Times New Roman" pitchFamily="18" charset="0"/>
                <a:cs typeface="Times New Roman" pitchFamily="18" charset="0"/>
              </a:rPr>
              <a:t>9. Low volatility</a:t>
            </a:r>
            <a:r>
              <a:rPr lang="en-IN" sz="2000" dirty="0" smtClean="0">
                <a:latin typeface="Times New Roman" pitchFamily="18" charset="0"/>
                <a:cs typeface="Times New Roman" pitchFamily="18" charset="0"/>
              </a:rPr>
              <a:t>: A fluid should possess low </a:t>
            </a:r>
            <a:r>
              <a:rPr lang="en-IN" sz="2000" dirty="0" err="1" smtClean="0">
                <a:latin typeface="Times New Roman" pitchFamily="18" charset="0"/>
                <a:cs typeface="Times New Roman" pitchFamily="18" charset="0"/>
              </a:rPr>
              <a:t>vapor</a:t>
            </a:r>
            <a:r>
              <a:rPr lang="en-IN" sz="2000" dirty="0" smtClean="0">
                <a:latin typeface="Times New Roman" pitchFamily="18" charset="0"/>
                <a:cs typeface="Times New Roman" pitchFamily="18" charset="0"/>
              </a:rPr>
              <a:t> pressure or high boiling point. The vapour pressure of a fluid varies with temperature and hence the operating temperature range of the system is important in determining the stability of the fluid. </a:t>
            </a:r>
          </a:p>
          <a:p>
            <a:pPr algn="just">
              <a:buNone/>
            </a:pP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INTRODUCTION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buNone/>
            </a:pPr>
            <a:r>
              <a:rPr lang="en-IN" sz="2000" dirty="0" smtClean="0">
                <a:latin typeface="Times New Roman" pitchFamily="18" charset="0"/>
                <a:cs typeface="Times New Roman" pitchFamily="18" charset="0"/>
              </a:rPr>
              <a:t>In </a:t>
            </a:r>
            <a:r>
              <a:rPr lang="en-IN" sz="2000" dirty="0">
                <a:latin typeface="Times New Roman" pitchFamily="18" charset="0"/>
                <a:cs typeface="Times New Roman" pitchFamily="18" charset="0"/>
              </a:rPr>
              <a:t>the industry we use three methods for transmitting power from one point </a:t>
            </a:r>
            <a:r>
              <a:rPr lang="en-IN" sz="2000" dirty="0" smtClean="0">
                <a:latin typeface="Times New Roman" pitchFamily="18" charset="0"/>
                <a:cs typeface="Times New Roman" pitchFamily="18" charset="0"/>
              </a:rPr>
              <a:t>to another</a:t>
            </a:r>
            <a:r>
              <a:rPr lang="en-IN" sz="2000" dirty="0">
                <a:latin typeface="Times New Roman" pitchFamily="18" charset="0"/>
                <a:cs typeface="Times New Roman" pitchFamily="18" charset="0"/>
              </a:rPr>
              <a:t>. Mechanical transmission is through shafts, gears, chains, belts, etc. Electrical transmission is through wires, transformers, etc. </a:t>
            </a: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	</a:t>
            </a:r>
          </a:p>
          <a:p>
            <a:pPr>
              <a:buNone/>
            </a:pPr>
            <a:r>
              <a:rPr lang="en-IN" sz="2000" dirty="0" smtClean="0">
                <a:latin typeface="Times New Roman" pitchFamily="18" charset="0"/>
                <a:cs typeface="Times New Roman" pitchFamily="18" charset="0"/>
              </a:rPr>
              <a:t>Fluid </a:t>
            </a:r>
            <a:r>
              <a:rPr lang="en-IN" sz="2000" dirty="0">
                <a:latin typeface="Times New Roman" pitchFamily="18" charset="0"/>
                <a:cs typeface="Times New Roman" pitchFamily="18" charset="0"/>
              </a:rPr>
              <a:t>power is through liquids or gas in a confined space. In this chapter, we shall discuss a </a:t>
            </a:r>
            <a:r>
              <a:rPr lang="en-IN" sz="2000" dirty="0" smtClean="0">
                <a:latin typeface="Times New Roman" pitchFamily="18" charset="0"/>
                <a:cs typeface="Times New Roman" pitchFamily="18" charset="0"/>
              </a:rPr>
              <a:t>structure </a:t>
            </a:r>
            <a:r>
              <a:rPr lang="en-IN" sz="2000" dirty="0">
                <a:latin typeface="Times New Roman" pitchFamily="18" charset="0"/>
                <a:cs typeface="Times New Roman" pitchFamily="18" charset="0"/>
              </a:rPr>
              <a:t>of hydraulic systems </a:t>
            </a:r>
            <a:r>
              <a:rPr lang="en-IN" sz="2000" dirty="0" smtClean="0">
                <a:latin typeface="Times New Roman" pitchFamily="18" charset="0"/>
                <a:cs typeface="Times New Roman" pitchFamily="18" charset="0"/>
              </a:rPr>
              <a:t>and </a:t>
            </a:r>
            <a:r>
              <a:rPr lang="en-IN" sz="2000" dirty="0">
                <a:latin typeface="Times New Roman" pitchFamily="18" charset="0"/>
                <a:cs typeface="Times New Roman" pitchFamily="18" charset="0"/>
              </a:rPr>
              <a:t>pneumatic systems. </a:t>
            </a:r>
            <a:endParaRPr lang="en-IN" sz="2000" dirty="0" smtClean="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Fluid </a:t>
            </a:r>
            <a:r>
              <a:rPr lang="en-IN" sz="2000" dirty="0">
                <a:latin typeface="Times New Roman" pitchFamily="18" charset="0"/>
                <a:cs typeface="Times New Roman" pitchFamily="18" charset="0"/>
              </a:rPr>
              <a:t>power is the technology that deals with the generation, control and transmission of forces and movement of mechanical element or system with the use of pressurized fluids in a confined system</a:t>
            </a:r>
            <a:r>
              <a:rPr lang="en-IN" sz="2000" dirty="0"/>
              <a:t>.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solidFill>
                  <a:srgbClr val="FF0000"/>
                </a:solidFill>
                <a:latin typeface="Times New Roman" pitchFamily="18" charset="0"/>
                <a:cs typeface="Times New Roman" pitchFamily="18" charset="0"/>
              </a:rPr>
              <a:t>10.</a:t>
            </a:r>
            <a:r>
              <a:rPr lang="en-IN" dirty="0" smtClean="0">
                <a:solidFill>
                  <a:srgbClr val="FF0000"/>
                </a:solidFill>
                <a:latin typeface="Times New Roman" pitchFamily="18" charset="0"/>
                <a:cs typeface="Times New Roman" pitchFamily="18" charset="0"/>
              </a:rPr>
              <a:t> Good heat dissipation</a:t>
            </a:r>
            <a:r>
              <a:rPr lang="en-IN" dirty="0" smtClean="0">
                <a:latin typeface="Times New Roman" pitchFamily="18" charset="0"/>
                <a:cs typeface="Times New Roman" pitchFamily="18" charset="0"/>
              </a:rPr>
              <a:t>:</a:t>
            </a:r>
            <a:r>
              <a:rPr lang="en-IN" dirty="0" smtClean="0"/>
              <a:t> </a:t>
            </a:r>
            <a:r>
              <a:rPr lang="en-IN" dirty="0" smtClean="0">
                <a:latin typeface="Times New Roman" pitchFamily="18" charset="0"/>
                <a:cs typeface="Times New Roman" pitchFamily="18" charset="0"/>
              </a:rPr>
              <a:t>A hydraulic fluid should have a high heat dissipation capability .</a:t>
            </a:r>
          </a:p>
          <a:p>
            <a:pPr algn="just">
              <a:buNone/>
            </a:pPr>
            <a:r>
              <a:rPr lang="en-IN" dirty="0" smtClean="0">
                <a:latin typeface="Times New Roman" pitchFamily="18" charset="0"/>
                <a:cs typeface="Times New Roman" pitchFamily="18" charset="0"/>
              </a:rPr>
              <a:t> </a:t>
            </a:r>
            <a:r>
              <a:rPr lang="en-IN" dirty="0" smtClean="0">
                <a:solidFill>
                  <a:srgbClr val="FF0000"/>
                </a:solidFill>
                <a:latin typeface="Times New Roman" pitchFamily="18" charset="0"/>
                <a:cs typeface="Times New Roman" pitchFamily="18" charset="0"/>
              </a:rPr>
              <a:t>11. Low density</a:t>
            </a:r>
            <a:r>
              <a:rPr lang="en-IN" dirty="0" smtClean="0">
                <a:latin typeface="Times New Roman" pitchFamily="18" charset="0"/>
                <a:cs typeface="Times New Roman" pitchFamily="18" charset="0"/>
              </a:rPr>
              <a:t>:</a:t>
            </a:r>
            <a:r>
              <a:rPr lang="en-IN" dirty="0" smtClean="0"/>
              <a:t> </a:t>
            </a:r>
            <a:r>
              <a:rPr lang="en-IN" dirty="0" smtClean="0">
                <a:latin typeface="Times New Roman" pitchFamily="18" charset="0"/>
                <a:cs typeface="Times New Roman" pitchFamily="18" charset="0"/>
              </a:rPr>
              <a:t>The relative density of a mineral oil is 0.9 (the exact value depends on the base oil and the additive used). Synthetic fluids can have a relative density greater than 1.</a:t>
            </a:r>
          </a:p>
          <a:p>
            <a:pPr algn="just">
              <a:buNone/>
            </a:pPr>
            <a:r>
              <a:rPr lang="en-US" dirty="0" smtClean="0">
                <a:solidFill>
                  <a:srgbClr val="FF0000"/>
                </a:solidFill>
                <a:latin typeface="Times New Roman" pitchFamily="18" charset="0"/>
                <a:cs typeface="Times New Roman" pitchFamily="18" charset="0"/>
              </a:rPr>
              <a:t>12.</a:t>
            </a:r>
            <a:r>
              <a:rPr lang="en-IN" dirty="0" smtClean="0">
                <a:solidFill>
                  <a:srgbClr val="FF0000"/>
                </a:solidFill>
                <a:latin typeface="Times New Roman" pitchFamily="18" charset="0"/>
                <a:cs typeface="Times New Roman" pitchFamily="18" charset="0"/>
              </a:rPr>
              <a:t> System compatibility</a:t>
            </a:r>
            <a:r>
              <a:rPr lang="en-IN" dirty="0" smtClean="0">
                <a:latin typeface="Times New Roman" pitchFamily="18" charset="0"/>
                <a:cs typeface="Times New Roman" pitchFamily="18" charset="0"/>
              </a:rPr>
              <a:t>:</a:t>
            </a:r>
            <a:r>
              <a:rPr lang="en-IN" dirty="0" smtClean="0"/>
              <a:t> </a:t>
            </a:r>
            <a:r>
              <a:rPr lang="en-IN" dirty="0" smtClean="0">
                <a:latin typeface="Times New Roman" pitchFamily="18" charset="0"/>
                <a:cs typeface="Times New Roman" pitchFamily="18" charset="0"/>
              </a:rPr>
              <a:t>A hydraulic fluid should be inert to materials used in or near the hydraulic equipment. If the fluid in anyway attacks, destroys, dissolves or changes the parts of hydraulic system, the system may lose its functional efficiency and may start malfunction.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11156"/>
          </a:xfrm>
        </p:spPr>
        <p:txBody>
          <a:bodyPr>
            <a:noAutofit/>
          </a:bodyPr>
          <a:lstStyle/>
          <a:p>
            <a:r>
              <a:rPr lang="en-US" sz="3200" dirty="0" smtClean="0">
                <a:latin typeface="Times New Roman" pitchFamily="18" charset="0"/>
                <a:cs typeface="Times New Roman" pitchFamily="18" charset="0"/>
              </a:rPr>
              <a:t>Applications </a:t>
            </a:r>
            <a:r>
              <a:rPr lang="en-US"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f </a:t>
            </a:r>
            <a:r>
              <a:rPr lang="en-US" sz="3200" dirty="0" smtClean="0">
                <a:latin typeface="Times New Roman" pitchFamily="18" charset="0"/>
                <a:cs typeface="Times New Roman" pitchFamily="18" charset="0"/>
              </a:rPr>
              <a:t>Fluid Power</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00034" y="500042"/>
            <a:ext cx="8229600" cy="6000768"/>
          </a:xfrm>
        </p:spPr>
        <p:txBody>
          <a:bodyPr>
            <a:normAutofit/>
          </a:bodyPr>
          <a:lstStyle/>
          <a:p>
            <a:pPr marL="457200" indent="-457200" algn="just">
              <a:buAutoNum type="arabicPeriod"/>
            </a:pPr>
            <a:r>
              <a:rPr lang="en-US" sz="2000" dirty="0" smtClean="0">
                <a:latin typeface="Times New Roman" pitchFamily="18" charset="0"/>
                <a:cs typeface="Times New Roman" pitchFamily="18" charset="0"/>
              </a:rPr>
              <a:t>Machine Tools &amp; production</a:t>
            </a:r>
          </a:p>
          <a:p>
            <a:pPr marL="457200" indent="-457200" algn="just">
              <a:buAutoNum type="arabicPeriod"/>
            </a:pPr>
            <a:r>
              <a:rPr lang="en-US" sz="2000" dirty="0" smtClean="0">
                <a:latin typeface="Times New Roman" pitchFamily="18" charset="0"/>
                <a:cs typeface="Times New Roman" pitchFamily="18" charset="0"/>
              </a:rPr>
              <a:t>Material Handling</a:t>
            </a:r>
          </a:p>
          <a:p>
            <a:pPr marL="457200" indent="-457200" algn="just">
              <a:buAutoNum type="arabicPeriod"/>
            </a:pPr>
            <a:r>
              <a:rPr lang="en-US" sz="2000" dirty="0" smtClean="0">
                <a:latin typeface="Times New Roman" pitchFamily="18" charset="0"/>
                <a:cs typeface="Times New Roman" pitchFamily="18" charset="0"/>
              </a:rPr>
              <a:t>Hydraulic Press</a:t>
            </a:r>
          </a:p>
          <a:p>
            <a:pPr marL="457200" indent="-457200" algn="just">
              <a:buAutoNum type="arabicPeriod"/>
            </a:pPr>
            <a:r>
              <a:rPr lang="en-US" sz="2000" dirty="0" smtClean="0">
                <a:latin typeface="Times New Roman" pitchFamily="18" charset="0"/>
                <a:cs typeface="Times New Roman" pitchFamily="18" charset="0"/>
              </a:rPr>
              <a:t>Mobile &amp; Stationery machine( JCB, Excavator, Digger)</a:t>
            </a:r>
          </a:p>
          <a:p>
            <a:pPr marL="457200" indent="-457200" algn="just">
              <a:buAutoNum type="arabicPeriod"/>
            </a:pPr>
            <a:r>
              <a:rPr lang="en-US" sz="2000" dirty="0" smtClean="0">
                <a:latin typeface="Times New Roman" pitchFamily="18" charset="0"/>
                <a:cs typeface="Times New Roman" pitchFamily="18" charset="0"/>
              </a:rPr>
              <a:t>Agriculture ( Tractor, Chemical &amp; fertilizer </a:t>
            </a:r>
            <a:r>
              <a:rPr lang="en-US" sz="2000" dirty="0" smtClean="0">
                <a:latin typeface="Times New Roman" pitchFamily="18" charset="0"/>
                <a:cs typeface="Times New Roman" pitchFamily="18" charset="0"/>
              </a:rPr>
              <a:t>Sprayer</a:t>
            </a:r>
            <a:r>
              <a:rPr lang="en-US" sz="2000" dirty="0" smtClean="0">
                <a:latin typeface="Times New Roman" pitchFamily="18" charset="0"/>
                <a:cs typeface="Times New Roman" pitchFamily="18" charset="0"/>
              </a:rPr>
              <a:t>)</a:t>
            </a:r>
          </a:p>
          <a:p>
            <a:pPr marL="457200" indent="-457200" algn="just">
              <a:buAutoNum type="arabicPeriod"/>
            </a:pPr>
            <a:r>
              <a:rPr lang="en-US" sz="2000" dirty="0" smtClean="0">
                <a:latin typeface="Times New Roman" pitchFamily="18" charset="0"/>
                <a:cs typeface="Times New Roman" pitchFamily="18" charset="0"/>
              </a:rPr>
              <a:t>Automobile </a:t>
            </a:r>
            <a:r>
              <a:rPr lang="en-US" sz="2000" dirty="0" smtClean="0">
                <a:latin typeface="Times New Roman" pitchFamily="18" charset="0"/>
                <a:cs typeface="Times New Roman" pitchFamily="18" charset="0"/>
              </a:rPr>
              <a:t>(Suspension</a:t>
            </a:r>
            <a:r>
              <a:rPr lang="en-US" sz="2000" dirty="0" smtClean="0">
                <a:latin typeface="Times New Roman" pitchFamily="18" charset="0"/>
                <a:cs typeface="Times New Roman" pitchFamily="18" charset="0"/>
              </a:rPr>
              <a:t>, Brakes, Steering</a:t>
            </a:r>
            <a:r>
              <a:rPr lang="en-US" sz="2000" dirty="0" smtClean="0">
                <a:latin typeface="Times New Roman" pitchFamily="18" charset="0"/>
                <a:cs typeface="Times New Roman" pitchFamily="18" charset="0"/>
              </a:rPr>
              <a:t>)</a:t>
            </a:r>
          </a:p>
          <a:p>
            <a:pPr marL="457200" indent="-457200" algn="just">
              <a:buAutoNum type="arabicPeriod"/>
            </a:pPr>
            <a:r>
              <a:rPr lang="en-US" sz="2000" dirty="0" smtClean="0">
                <a:latin typeface="Times New Roman" pitchFamily="18" charset="0"/>
                <a:cs typeface="Times New Roman" pitchFamily="18" charset="0"/>
              </a:rPr>
              <a:t>Processing Industry </a:t>
            </a:r>
          </a:p>
          <a:p>
            <a:pPr marL="457200" indent="-457200" algn="just">
              <a:buAutoNum type="arabicPeriod"/>
            </a:pPr>
            <a:r>
              <a:rPr lang="en-US" sz="2000" dirty="0" smtClean="0">
                <a:latin typeface="Times New Roman" pitchFamily="18" charset="0"/>
                <a:cs typeface="Times New Roman" pitchFamily="18" charset="0"/>
              </a:rPr>
              <a:t>Glass Industry</a:t>
            </a:r>
          </a:p>
          <a:p>
            <a:pPr algn="just">
              <a:buNone/>
            </a:pPr>
            <a:r>
              <a:rPr lang="en-IN" sz="2000" dirty="0" smtClean="0">
                <a:latin typeface="Times New Roman" pitchFamily="18" charset="0"/>
                <a:cs typeface="Times New Roman" pitchFamily="18" charset="0"/>
              </a:rPr>
              <a:t>9.   Complex instruments in space rockets, gas turbines, nuclear power plants, industrial labs .</a:t>
            </a:r>
          </a:p>
          <a:p>
            <a:pPr algn="just">
              <a:buNone/>
            </a:pPr>
            <a:r>
              <a:rPr lang="en-IN" sz="2000" dirty="0" smtClean="0">
                <a:latin typeface="Times New Roman" pitchFamily="18" charset="0"/>
                <a:cs typeface="Times New Roman" pitchFamily="18" charset="0"/>
              </a:rPr>
              <a:t>10.  Process control systems such as bottle filling, tablet placement, packaging 	</a:t>
            </a:r>
          </a:p>
          <a:p>
            <a:pPr algn="just">
              <a:buNone/>
            </a:pPr>
            <a:endParaRPr lang="en-IN" sz="2000" dirty="0" smtClean="0">
              <a:latin typeface="Times New Roman" pitchFamily="18" charset="0"/>
              <a:cs typeface="Times New Roman" pitchFamily="18" charset="0"/>
            </a:endParaRPr>
          </a:p>
          <a:p>
            <a:pPr marL="457200" indent="-457200">
              <a:buNone/>
            </a:pPr>
            <a:endParaRPr lang="en-IN" sz="2000" dirty="0">
              <a:latin typeface="Times New Roman" pitchFamily="18" charset="0"/>
              <a:cs typeface="Times New Roman" pitchFamily="18" charset="0"/>
            </a:endParaRPr>
          </a:p>
        </p:txBody>
      </p:sp>
      <p:pic>
        <p:nvPicPr>
          <p:cNvPr id="4" name="Picture 2" descr="C:\Users\RGM\Desktop\3cx-800.jpg"/>
          <p:cNvPicPr>
            <a:picLocks noChangeAspect="1" noChangeArrowheads="1"/>
          </p:cNvPicPr>
          <p:nvPr/>
        </p:nvPicPr>
        <p:blipFill>
          <a:blip r:embed="rId2" cstate="print"/>
          <a:srcRect/>
          <a:stretch>
            <a:fillRect/>
          </a:stretch>
        </p:blipFill>
        <p:spPr bwMode="auto">
          <a:xfrm>
            <a:off x="6786546" y="500042"/>
            <a:ext cx="2357454" cy="1607355"/>
          </a:xfrm>
          <a:prstGeom prst="rect">
            <a:avLst/>
          </a:prstGeom>
          <a:noFill/>
        </p:spPr>
      </p:pic>
      <p:pic>
        <p:nvPicPr>
          <p:cNvPr id="5" name="Picture 3" descr="C:\Users\RGM\Desktop\hydraulic-lifting-table-250x250.jpg"/>
          <p:cNvPicPr>
            <a:picLocks noChangeAspect="1" noChangeArrowheads="1"/>
          </p:cNvPicPr>
          <p:nvPr/>
        </p:nvPicPr>
        <p:blipFill>
          <a:blip r:embed="rId3"/>
          <a:srcRect/>
          <a:stretch>
            <a:fillRect/>
          </a:stretch>
        </p:blipFill>
        <p:spPr bwMode="auto">
          <a:xfrm>
            <a:off x="428596" y="4643446"/>
            <a:ext cx="2071702" cy="2086879"/>
          </a:xfrm>
          <a:prstGeom prst="rect">
            <a:avLst/>
          </a:prstGeom>
          <a:noFill/>
        </p:spPr>
      </p:pic>
      <p:pic>
        <p:nvPicPr>
          <p:cNvPr id="6" name="Picture 4" descr="C:\Users\RGM\Desktop\1252472168766_us_myalibaba_web5_320.jpg"/>
          <p:cNvPicPr>
            <a:picLocks noChangeAspect="1" noChangeArrowheads="1"/>
          </p:cNvPicPr>
          <p:nvPr/>
        </p:nvPicPr>
        <p:blipFill>
          <a:blip r:embed="rId4" cstate="print"/>
          <a:srcRect/>
          <a:stretch>
            <a:fillRect/>
          </a:stretch>
        </p:blipFill>
        <p:spPr bwMode="auto">
          <a:xfrm>
            <a:off x="3143240" y="4714884"/>
            <a:ext cx="2643206" cy="1928826"/>
          </a:xfrm>
          <a:prstGeom prst="rect">
            <a:avLst/>
          </a:prstGeom>
          <a:noFill/>
        </p:spPr>
      </p:pic>
      <p:pic>
        <p:nvPicPr>
          <p:cNvPr id="7" name="Picture 5" descr="C:\Users\RGM\Desktop\floor-jack-repair-hydraulic-press-machine-best-floor-jack-carver-press-manley-hydraulic-press-12-ton-shop-press-4-ton-floor-jack-hydraulic-press-tools-horizontal-hydraulic-press.jpg"/>
          <p:cNvPicPr>
            <a:picLocks noChangeAspect="1" noChangeArrowheads="1"/>
          </p:cNvPicPr>
          <p:nvPr/>
        </p:nvPicPr>
        <p:blipFill>
          <a:blip r:embed="rId5"/>
          <a:srcRect/>
          <a:stretch>
            <a:fillRect/>
          </a:stretch>
        </p:blipFill>
        <p:spPr bwMode="auto">
          <a:xfrm>
            <a:off x="6072198" y="4643446"/>
            <a:ext cx="2611428" cy="195857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57422" y="1214422"/>
            <a:ext cx="4786346" cy="3571900"/>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3"/>
          <a:srcRect/>
          <a:stretch>
            <a:fillRect/>
          </a:stretch>
        </p:blipFill>
        <p:spPr bwMode="auto">
          <a:xfrm>
            <a:off x="214282" y="4929198"/>
            <a:ext cx="8372476" cy="164307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714744" y="428604"/>
            <a:ext cx="2295525" cy="46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071670" y="428604"/>
            <a:ext cx="5257800" cy="4953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57158" y="4786322"/>
            <a:ext cx="8786842" cy="1785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857224" y="1000108"/>
            <a:ext cx="7072362"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786050" y="285728"/>
            <a:ext cx="4371975" cy="638175"/>
          </a:xfrm>
          <a:prstGeom prst="rect">
            <a:avLst/>
          </a:prstGeom>
          <a:noFill/>
          <a:ln w="9525">
            <a:noFill/>
            <a:miter lim="800000"/>
            <a:headEnd/>
            <a:tailEnd/>
          </a:ln>
          <a:effectLst/>
        </p:spPr>
      </p:pic>
      <p:pic>
        <p:nvPicPr>
          <p:cNvPr id="4099" name="Picture 3"/>
          <p:cNvPicPr>
            <a:picLocks noGrp="1" noChangeAspect="1" noChangeArrowheads="1"/>
          </p:cNvPicPr>
          <p:nvPr>
            <p:ph idx="1"/>
          </p:nvPr>
        </p:nvPicPr>
        <p:blipFill>
          <a:blip r:embed="rId3"/>
          <a:srcRect/>
          <a:stretch>
            <a:fillRect/>
          </a:stretch>
        </p:blipFill>
        <p:spPr bwMode="auto">
          <a:xfrm>
            <a:off x="214282" y="5286388"/>
            <a:ext cx="8229600" cy="157161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14348" y="1142984"/>
            <a:ext cx="7500990" cy="4035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428860" y="142852"/>
            <a:ext cx="4686300" cy="619125"/>
          </a:xfrm>
          <a:prstGeom prst="rect">
            <a:avLst/>
          </a:prstGeom>
          <a:noFill/>
          <a:ln w="9525">
            <a:noFill/>
            <a:miter lim="800000"/>
            <a:headEnd/>
            <a:tailEnd/>
          </a:ln>
          <a:effectLst/>
        </p:spPr>
      </p:pic>
      <p:pic>
        <p:nvPicPr>
          <p:cNvPr id="5123" name="Picture 3"/>
          <p:cNvPicPr>
            <a:picLocks noGrp="1" noChangeAspect="1" noChangeArrowheads="1"/>
          </p:cNvPicPr>
          <p:nvPr>
            <p:ph idx="1"/>
          </p:nvPr>
        </p:nvPicPr>
        <p:blipFill>
          <a:blip r:embed="rId3"/>
          <a:srcRect/>
          <a:stretch>
            <a:fillRect/>
          </a:stretch>
        </p:blipFill>
        <p:spPr bwMode="auto">
          <a:xfrm>
            <a:off x="714348" y="4429132"/>
            <a:ext cx="8229600" cy="242886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714480" y="857232"/>
            <a:ext cx="6053155" cy="34489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928926" y="285728"/>
            <a:ext cx="3857625" cy="571500"/>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a:srcRect/>
          <a:stretch>
            <a:fillRect/>
          </a:stretch>
        </p:blipFill>
        <p:spPr bwMode="auto">
          <a:xfrm>
            <a:off x="428596" y="4568024"/>
            <a:ext cx="8229600" cy="228997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000100" y="857232"/>
            <a:ext cx="6786610" cy="3748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571736" y="0"/>
            <a:ext cx="4248150" cy="628650"/>
          </a:xfrm>
          <a:prstGeom prst="rect">
            <a:avLst/>
          </a:prstGeom>
          <a:noFill/>
          <a:ln w="9525">
            <a:noFill/>
            <a:miter lim="800000"/>
            <a:headEnd/>
            <a:tailEnd/>
          </a:ln>
          <a:effectLst/>
        </p:spPr>
      </p:pic>
      <p:pic>
        <p:nvPicPr>
          <p:cNvPr id="7171" name="Picture 3"/>
          <p:cNvPicPr>
            <a:picLocks noGrp="1" noChangeAspect="1" noChangeArrowheads="1"/>
          </p:cNvPicPr>
          <p:nvPr>
            <p:ph idx="1"/>
          </p:nvPr>
        </p:nvPicPr>
        <p:blipFill>
          <a:blip r:embed="rId3"/>
          <a:srcRect/>
          <a:stretch>
            <a:fillRect/>
          </a:stretch>
        </p:blipFill>
        <p:spPr bwMode="auto">
          <a:xfrm>
            <a:off x="500034" y="4429132"/>
            <a:ext cx="8229600" cy="2080009"/>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357290" y="571480"/>
            <a:ext cx="5715040" cy="3714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latin typeface="Times New Roman" pitchFamily="18" charset="0"/>
                <a:cs typeface="Times New Roman" pitchFamily="18" charset="0"/>
              </a:rPr>
              <a:t>Hydraulic Filter</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2984"/>
            <a:ext cx="8229600" cy="4983179"/>
          </a:xfrm>
        </p:spPr>
        <p:txBody>
          <a:bodyPr>
            <a:normAutofit/>
          </a:bodyPr>
          <a:lstStyle/>
          <a:p>
            <a:pPr algn="just">
              <a:buNone/>
            </a:pPr>
            <a:r>
              <a:rPr lang="en-US" sz="2000" dirty="0" smtClean="0">
                <a:latin typeface="Times New Roman" pitchFamily="18" charset="0"/>
                <a:cs typeface="Times New Roman" pitchFamily="18" charset="0"/>
              </a:rPr>
              <a:t>Filters &amp; strainers are devices for trapping the insoluble contaminants by some porous medium.</a:t>
            </a:r>
          </a:p>
          <a:p>
            <a:pPr algn="just">
              <a:buNone/>
            </a:pPr>
            <a:r>
              <a:rPr lang="en-US" sz="2000" b="1" dirty="0" smtClean="0">
                <a:latin typeface="Times New Roman" pitchFamily="18" charset="0"/>
                <a:cs typeface="Times New Roman" pitchFamily="18" charset="0"/>
              </a:rPr>
              <a:t>A filter </a:t>
            </a:r>
            <a:r>
              <a:rPr lang="en-US" sz="2000" dirty="0" smtClean="0">
                <a:latin typeface="Times New Roman" pitchFamily="18" charset="0"/>
                <a:cs typeface="Times New Roman" pitchFamily="18" charset="0"/>
              </a:rPr>
              <a:t>is system of fine gauge meshes with depth. When the liquid passes through meshes or any other medium, the filter element will retain insoluble impurities .The particle size removed by filter is measured in microns. This is called rating of filter.  </a:t>
            </a:r>
          </a:p>
          <a:p>
            <a:pPr algn="just">
              <a:buNone/>
            </a:pPr>
            <a:r>
              <a:rPr lang="en-US" sz="2000" b="1" dirty="0" smtClean="0">
                <a:latin typeface="Times New Roman" pitchFamily="18" charset="0"/>
                <a:cs typeface="Times New Roman" pitchFamily="18" charset="0"/>
              </a:rPr>
              <a:t>Strainers</a:t>
            </a:r>
            <a:r>
              <a:rPr lang="en-US" sz="2000" dirty="0" smtClean="0">
                <a:latin typeface="Times New Roman" pitchFamily="18" charset="0"/>
                <a:cs typeface="Times New Roman" pitchFamily="18" charset="0"/>
              </a:rPr>
              <a:t> are similar to filter but without any depth. Their efficiency is less than Filter.</a:t>
            </a:r>
          </a:p>
          <a:p>
            <a:pPr algn="just">
              <a:buNone/>
            </a:pPr>
            <a:r>
              <a:rPr lang="en-US" sz="2000" b="1" dirty="0" smtClean="0">
                <a:latin typeface="Times New Roman" pitchFamily="18" charset="0"/>
                <a:cs typeface="Times New Roman" pitchFamily="18" charset="0"/>
              </a:rPr>
              <a:t>Materials For filter</a:t>
            </a:r>
            <a:r>
              <a:rPr lang="en-US" sz="2000" dirty="0" smtClean="0">
                <a:latin typeface="Times New Roman" pitchFamily="18" charset="0"/>
                <a:cs typeface="Times New Roman" pitchFamily="18" charset="0"/>
              </a:rPr>
              <a:t>:</a:t>
            </a:r>
          </a:p>
          <a:p>
            <a:pPr marL="457200" indent="-457200" algn="just">
              <a:buAutoNum type="alphaUcParenR"/>
            </a:pPr>
            <a:r>
              <a:rPr lang="en-US" sz="2000" dirty="0" smtClean="0">
                <a:latin typeface="Times New Roman" pitchFamily="18" charset="0"/>
                <a:cs typeface="Times New Roman" pitchFamily="18" charset="0"/>
              </a:rPr>
              <a:t>Metallic </a:t>
            </a:r>
            <a:r>
              <a:rPr lang="en-US" sz="2000" dirty="0" smtClean="0">
                <a:latin typeface="Times New Roman" pitchFamily="18" charset="0"/>
                <a:cs typeface="Times New Roman" pitchFamily="18" charset="0"/>
              </a:rPr>
              <a:t>Filter  (Edge Type)</a:t>
            </a:r>
          </a:p>
          <a:p>
            <a:pPr marL="457200" indent="-457200" algn="just">
              <a:buAutoNum type="alphaUcParenR"/>
            </a:pPr>
            <a:r>
              <a:rPr lang="en-US" sz="2000" dirty="0" smtClean="0">
                <a:latin typeface="Times New Roman" pitchFamily="18" charset="0"/>
                <a:cs typeface="Times New Roman" pitchFamily="18" charset="0"/>
              </a:rPr>
              <a:t>Mesh &amp; cloth  ( Mesh of synthetic rubber, Loose of fibers of cotton or cellulose )</a:t>
            </a:r>
          </a:p>
          <a:p>
            <a:pPr>
              <a:buNone/>
            </a:pPr>
            <a:endParaRPr lang="en-IN" sz="2000" dirty="0">
              <a:latin typeface="Times New Roman" pitchFamily="18" charset="0"/>
              <a:cs typeface="Times New Roman" pitchFamily="18" charset="0"/>
            </a:endParaRPr>
          </a:p>
        </p:txBody>
      </p:sp>
      <p:pic>
        <p:nvPicPr>
          <p:cNvPr id="1026" name="Picture 2" descr="C:\Users\RGM\Desktop\1000px-Symbol_Fluid-Filter.svg.png"/>
          <p:cNvPicPr>
            <a:picLocks noChangeAspect="1" noChangeArrowheads="1"/>
          </p:cNvPicPr>
          <p:nvPr/>
        </p:nvPicPr>
        <p:blipFill>
          <a:blip r:embed="rId2" cstate="print"/>
          <a:srcRect/>
          <a:stretch>
            <a:fillRect/>
          </a:stretch>
        </p:blipFill>
        <p:spPr bwMode="auto">
          <a:xfrm>
            <a:off x="2214547" y="5429264"/>
            <a:ext cx="1166864" cy="642942"/>
          </a:xfrm>
          <a:prstGeom prst="rect">
            <a:avLst/>
          </a:prstGeom>
          <a:noFill/>
        </p:spPr>
      </p:pic>
      <p:sp>
        <p:nvSpPr>
          <p:cNvPr id="5" name="TextBox 4"/>
          <p:cNvSpPr txBox="1"/>
          <p:nvPr/>
        </p:nvSpPr>
        <p:spPr>
          <a:xfrm>
            <a:off x="1928794" y="6143644"/>
            <a:ext cx="321471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Symbolic Representation</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Basic Laws Governing To hydraulics &amp; Pneumatics</a:t>
            </a:r>
            <a:endParaRPr lang="en-IN" sz="3600" dirty="0"/>
          </a:p>
        </p:txBody>
      </p:sp>
      <p:sp>
        <p:nvSpPr>
          <p:cNvPr id="3" name="Content Placeholder 2"/>
          <p:cNvSpPr>
            <a:spLocks noGrp="1"/>
          </p:cNvSpPr>
          <p:nvPr>
            <p:ph idx="1"/>
          </p:nvPr>
        </p:nvSpPr>
        <p:spPr>
          <a:xfrm>
            <a:off x="457200" y="1142984"/>
            <a:ext cx="8229600" cy="5357850"/>
          </a:xfrm>
        </p:spPr>
        <p:txBody>
          <a:bodyPr>
            <a:normAutofit/>
          </a:bodyPr>
          <a:lstStyle/>
          <a:p>
            <a:pPr>
              <a:buNone/>
            </a:pPr>
            <a:r>
              <a:rPr lang="en-US" dirty="0" smtClean="0">
                <a:latin typeface="Times New Roman" pitchFamily="18" charset="0"/>
                <a:cs typeface="Times New Roman" pitchFamily="18" charset="0"/>
              </a:rPr>
              <a:t>1.Pascals Law</a:t>
            </a:r>
          </a:p>
          <a:p>
            <a:pPr>
              <a:buNone/>
            </a:pPr>
            <a:r>
              <a:rPr lang="en-US" dirty="0" smtClean="0">
                <a:latin typeface="Times New Roman" pitchFamily="18" charset="0"/>
                <a:cs typeface="Times New Roman" pitchFamily="18" charset="0"/>
              </a:rPr>
              <a:t>2.Bernoullies Theorem</a:t>
            </a:r>
          </a:p>
          <a:p>
            <a:pPr>
              <a:buNone/>
            </a:pPr>
            <a:r>
              <a:rPr lang="en-US" dirty="0" smtClean="0">
                <a:latin typeface="Times New Roman" pitchFamily="18" charset="0"/>
                <a:cs typeface="Times New Roman" pitchFamily="18" charset="0"/>
              </a:rPr>
              <a:t>3. Torricelli's Equation</a:t>
            </a:r>
          </a:p>
          <a:p>
            <a:pPr>
              <a:buNone/>
            </a:pPr>
            <a:r>
              <a:rPr lang="en-US" dirty="0" smtClean="0">
                <a:latin typeface="Times New Roman" pitchFamily="18" charset="0"/>
                <a:cs typeface="Times New Roman" pitchFamily="18" charset="0"/>
              </a:rPr>
              <a:t>4. Continuity Equation</a:t>
            </a:r>
          </a:p>
          <a:p>
            <a:pPr>
              <a:buNone/>
            </a:pPr>
            <a:r>
              <a:rPr lang="en-US" dirty="0">
                <a:latin typeface="Times New Roman" pitchFamily="18" charset="0"/>
                <a:cs typeface="Times New Roman" pitchFamily="18" charset="0"/>
              </a:rPr>
              <a:t>5</a:t>
            </a:r>
            <a:r>
              <a:rPr lang="en-US" dirty="0" smtClean="0">
                <a:latin typeface="Times New Roman" pitchFamily="18" charset="0"/>
                <a:cs typeface="Times New Roman" pitchFamily="18" charset="0"/>
              </a:rPr>
              <a:t>. Law of Conservation of Energy</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RGM\Desktop\basic-hydraulic-circuit-16-638.jpg"/>
          <p:cNvPicPr>
            <a:picLocks noGrp="1" noChangeAspect="1" noChangeArrowheads="1"/>
          </p:cNvPicPr>
          <p:nvPr>
            <p:ph idx="1"/>
          </p:nvPr>
        </p:nvPicPr>
        <p:blipFill>
          <a:blip r:embed="rId2"/>
          <a:srcRect/>
          <a:stretch>
            <a:fillRect/>
          </a:stretch>
        </p:blipFill>
        <p:spPr bwMode="auto">
          <a:xfrm>
            <a:off x="1142976" y="1571612"/>
            <a:ext cx="7286676" cy="4714908"/>
          </a:xfrm>
          <a:prstGeom prst="rect">
            <a:avLst/>
          </a:prstGeom>
          <a:noFill/>
        </p:spPr>
      </p:pic>
      <p:cxnSp>
        <p:nvCxnSpPr>
          <p:cNvPr id="6" name="Straight Arrow Connector 5"/>
          <p:cNvCxnSpPr/>
          <p:nvPr/>
        </p:nvCxnSpPr>
        <p:spPr>
          <a:xfrm rot="10800000" flipV="1">
            <a:off x="6934200" y="42672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RGM\Desktop\basic-hydraulic-circuit-15-638.jpg"/>
          <p:cNvPicPr>
            <a:picLocks noGrp="1" noChangeAspect="1" noChangeArrowheads="1"/>
          </p:cNvPicPr>
          <p:nvPr>
            <p:ph idx="1"/>
          </p:nvPr>
        </p:nvPicPr>
        <p:blipFill>
          <a:blip r:embed="rId2"/>
          <a:srcRect/>
          <a:stretch>
            <a:fillRect/>
          </a:stretch>
        </p:blipFill>
        <p:spPr bwMode="auto">
          <a:xfrm>
            <a:off x="785786" y="1600200"/>
            <a:ext cx="7500990" cy="4829196"/>
          </a:xfrm>
          <a:prstGeom prst="rect">
            <a:avLst/>
          </a:prstGeom>
          <a:noFill/>
        </p:spPr>
      </p:pic>
      <p:cxnSp>
        <p:nvCxnSpPr>
          <p:cNvPr id="5" name="Straight Arrow Connector 4"/>
          <p:cNvCxnSpPr/>
          <p:nvPr/>
        </p:nvCxnSpPr>
        <p:spPr>
          <a:xfrm rot="5400000">
            <a:off x="6934200" y="4114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RGM\Desktop\basic-hydraulic-circuit-17-638.jpg"/>
          <p:cNvPicPr>
            <a:picLocks noGrp="1" noChangeAspect="1" noChangeArrowheads="1"/>
          </p:cNvPicPr>
          <p:nvPr>
            <p:ph idx="1"/>
          </p:nvPr>
        </p:nvPicPr>
        <p:blipFill>
          <a:blip r:embed="rId2"/>
          <a:srcRect/>
          <a:stretch>
            <a:fillRect/>
          </a:stretch>
        </p:blipFill>
        <p:spPr bwMode="auto">
          <a:xfrm>
            <a:off x="642910" y="1600200"/>
            <a:ext cx="7643866" cy="4829196"/>
          </a:xfrm>
          <a:prstGeom prst="rect">
            <a:avLst/>
          </a:prstGeom>
          <a:noFill/>
        </p:spPr>
      </p:pic>
      <p:cxnSp>
        <p:nvCxnSpPr>
          <p:cNvPr id="5" name="Straight Arrow Connector 4"/>
          <p:cNvCxnSpPr/>
          <p:nvPr/>
        </p:nvCxnSpPr>
        <p:spPr>
          <a:xfrm rot="10800000" flipV="1">
            <a:off x="67056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1811714" cy="400110"/>
          </a:xfrm>
          <a:prstGeom prst="rect">
            <a:avLst/>
          </a:prstGeom>
        </p:spPr>
        <p:txBody>
          <a:bodyPr wrap="none">
            <a:spAutoFit/>
          </a:bodyPr>
          <a:lstStyle/>
          <a:p>
            <a:r>
              <a:rPr lang="en-US" sz="2000" dirty="0" smtClean="0">
                <a:solidFill>
                  <a:srgbClr val="FF0000"/>
                </a:solidFill>
                <a:latin typeface="Times New Roman" pitchFamily="18" charset="0"/>
                <a:cs typeface="Times New Roman" pitchFamily="18" charset="0"/>
              </a:rPr>
              <a:t>Adaptor fittings</a:t>
            </a:r>
            <a:endParaRPr lang="en-IN" sz="2000" dirty="0">
              <a:solidFill>
                <a:srgbClr val="FF0000"/>
              </a:solidFill>
              <a:latin typeface="Times New Roman" pitchFamily="18" charset="0"/>
              <a:cs typeface="Times New Roman" pitchFamily="18" charset="0"/>
            </a:endParaRPr>
          </a:p>
        </p:txBody>
      </p:sp>
      <p:sp>
        <p:nvSpPr>
          <p:cNvPr id="5" name="Rectangle 4"/>
          <p:cNvSpPr/>
          <p:nvPr/>
        </p:nvSpPr>
        <p:spPr>
          <a:xfrm>
            <a:off x="357158" y="625156"/>
            <a:ext cx="8358246" cy="1815882"/>
          </a:xfrm>
          <a:prstGeom prst="rect">
            <a:avLst/>
          </a:prstGeom>
        </p:spPr>
        <p:txBody>
          <a:bodyPr wrap="square">
            <a:spAutoFit/>
          </a:bodyPr>
          <a:lstStyle/>
          <a:p>
            <a:pPr marL="609600" indent="-609600" algn="just">
              <a:lnSpc>
                <a:spcPct val="80000"/>
              </a:lnSpc>
            </a:pPr>
            <a:r>
              <a:rPr lang="en-US" sz="2000" dirty="0" smtClean="0">
                <a:latin typeface="Times New Roman" pitchFamily="18" charset="0"/>
                <a:cs typeface="Times New Roman" pitchFamily="18" charset="0"/>
              </a:rPr>
              <a:t>        These are used to change the end of a non-threaded pipe to male or female threads as needed.  Adaptors are commonly used in copper and plastic plumbing jobs. </a:t>
            </a:r>
          </a:p>
          <a:p>
            <a:pPr marL="990600" lvl="1" indent="-533400" algn="just">
              <a:lnSpc>
                <a:spcPct val="80000"/>
              </a:lnSpc>
            </a:pPr>
            <a:r>
              <a:rPr lang="en-US" sz="2000" dirty="0" smtClean="0">
                <a:latin typeface="Times New Roman" pitchFamily="18" charset="0"/>
                <a:cs typeface="Times New Roman" pitchFamily="18" charset="0"/>
              </a:rPr>
              <a:t>For example adaptors are used to convert from a PVC glue connection to a threaded connection or from a copper soldered connection to a threaded connection.  </a:t>
            </a:r>
          </a:p>
          <a:p>
            <a:pPr marL="609600" indent="-609600" algn="just">
              <a:lnSpc>
                <a:spcPct val="80000"/>
              </a:lnSpc>
            </a:pPr>
            <a:r>
              <a:rPr lang="en-US" sz="2000" dirty="0" smtClean="0">
                <a:latin typeface="Times New Roman" pitchFamily="18" charset="0"/>
                <a:cs typeface="Times New Roman" pitchFamily="18" charset="0"/>
              </a:rPr>
              <a:t>        Male adapters and female adapters are both common. </a:t>
            </a:r>
            <a:endParaRPr lang="en-US" sz="2000"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a:srcRect/>
          <a:stretch>
            <a:fillRect/>
          </a:stretch>
        </p:blipFill>
        <p:spPr bwMode="auto">
          <a:xfrm>
            <a:off x="857224" y="2571745"/>
            <a:ext cx="1148014" cy="1071570"/>
          </a:xfrm>
          <a:prstGeom prst="rect">
            <a:avLst/>
          </a:prstGeom>
          <a:noFill/>
          <a:ln w="9525">
            <a:no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2143108" y="2500306"/>
            <a:ext cx="1071480" cy="1000132"/>
          </a:xfrm>
          <a:prstGeom prst="rect">
            <a:avLst/>
          </a:prstGeom>
          <a:noFill/>
          <a:ln w="9525">
            <a:noFill/>
            <a:miter lim="800000"/>
            <a:headEnd/>
            <a:tailEnd/>
          </a:ln>
          <a:effectLst/>
        </p:spPr>
      </p:pic>
      <p:pic>
        <p:nvPicPr>
          <p:cNvPr id="8" name="Picture 6"/>
          <p:cNvPicPr>
            <a:picLocks noChangeAspect="1" noChangeArrowheads="1"/>
          </p:cNvPicPr>
          <p:nvPr/>
        </p:nvPicPr>
        <p:blipFill>
          <a:blip r:embed="rId4"/>
          <a:srcRect/>
          <a:stretch>
            <a:fillRect/>
          </a:stretch>
        </p:blipFill>
        <p:spPr bwMode="auto">
          <a:xfrm>
            <a:off x="3286116" y="2500306"/>
            <a:ext cx="928694" cy="928694"/>
          </a:xfrm>
          <a:prstGeom prst="rect">
            <a:avLst/>
          </a:prstGeom>
          <a:noFill/>
          <a:ln w="9525">
            <a:noFill/>
            <a:miter lim="800000"/>
            <a:headEnd/>
            <a:tailEnd/>
          </a:ln>
          <a:effectLst/>
        </p:spPr>
      </p:pic>
      <p:sp>
        <p:nvSpPr>
          <p:cNvPr id="9" name="Rectangle 8"/>
          <p:cNvSpPr/>
          <p:nvPr/>
        </p:nvSpPr>
        <p:spPr>
          <a:xfrm>
            <a:off x="642910" y="3571876"/>
            <a:ext cx="697627" cy="400110"/>
          </a:xfrm>
          <a:prstGeom prst="rect">
            <a:avLst/>
          </a:prstGeom>
        </p:spPr>
        <p:txBody>
          <a:bodyPr wrap="none">
            <a:spAutoFit/>
          </a:bodyPr>
          <a:lstStyle/>
          <a:p>
            <a:r>
              <a:rPr lang="en-US" sz="2000" dirty="0" smtClean="0">
                <a:solidFill>
                  <a:srgbClr val="FF0000"/>
                </a:solidFill>
                <a:latin typeface="Times New Roman" pitchFamily="18" charset="0"/>
                <a:cs typeface="Times New Roman" pitchFamily="18" charset="0"/>
              </a:rPr>
              <a:t>Caps</a:t>
            </a:r>
            <a:endParaRPr lang="en-IN" sz="2000" dirty="0">
              <a:solidFill>
                <a:srgbClr val="FF0000"/>
              </a:solidFill>
              <a:latin typeface="Times New Roman" pitchFamily="18" charset="0"/>
              <a:cs typeface="Times New Roman" pitchFamily="18" charset="0"/>
            </a:endParaRPr>
          </a:p>
        </p:txBody>
      </p:sp>
      <p:sp>
        <p:nvSpPr>
          <p:cNvPr id="10" name="Rectangle 9"/>
          <p:cNvSpPr/>
          <p:nvPr/>
        </p:nvSpPr>
        <p:spPr>
          <a:xfrm>
            <a:off x="714348" y="3929066"/>
            <a:ext cx="4447051" cy="400110"/>
          </a:xfrm>
          <a:prstGeom prst="rect">
            <a:avLst/>
          </a:prstGeom>
        </p:spPr>
        <p:txBody>
          <a:bodyPr wrap="none">
            <a:spAutoFit/>
          </a:bodyPr>
          <a:lstStyle/>
          <a:p>
            <a:pPr marL="609600" indent="-609600"/>
            <a:r>
              <a:rPr lang="en-US" sz="2000" dirty="0" smtClean="0">
                <a:latin typeface="Times New Roman" pitchFamily="18" charset="0"/>
                <a:cs typeface="Times New Roman" pitchFamily="18" charset="0"/>
              </a:rPr>
              <a:t>Used to close the end of a dead end pipe. </a:t>
            </a:r>
            <a:endParaRPr lang="en-US" sz="2000" dirty="0">
              <a:latin typeface="Times New Roman" pitchFamily="18" charset="0"/>
              <a:cs typeface="Times New Roman" pitchFamily="18" charset="0"/>
            </a:endParaRPr>
          </a:p>
        </p:txBody>
      </p:sp>
      <p:pic>
        <p:nvPicPr>
          <p:cNvPr id="11" name="Picture 4"/>
          <p:cNvPicPr>
            <a:picLocks noChangeAspect="1" noChangeArrowheads="1"/>
          </p:cNvPicPr>
          <p:nvPr/>
        </p:nvPicPr>
        <p:blipFill>
          <a:blip r:embed="rId5"/>
          <a:srcRect/>
          <a:stretch>
            <a:fillRect/>
          </a:stretch>
        </p:blipFill>
        <p:spPr bwMode="auto">
          <a:xfrm>
            <a:off x="500034" y="4429132"/>
            <a:ext cx="1143008" cy="1143008"/>
          </a:xfrm>
          <a:prstGeom prst="rect">
            <a:avLst/>
          </a:prstGeom>
          <a:noFill/>
          <a:ln w="9525">
            <a:noFill/>
            <a:miter lim="800000"/>
            <a:headEnd/>
            <a:tailEnd/>
          </a:ln>
          <a:effectLst/>
        </p:spPr>
      </p:pic>
      <p:pic>
        <p:nvPicPr>
          <p:cNvPr id="12" name="Picture 5"/>
          <p:cNvPicPr>
            <a:picLocks noChangeAspect="1" noChangeArrowheads="1"/>
          </p:cNvPicPr>
          <p:nvPr/>
        </p:nvPicPr>
        <p:blipFill>
          <a:blip r:embed="rId6"/>
          <a:srcRect/>
          <a:stretch>
            <a:fillRect/>
          </a:stretch>
        </p:blipFill>
        <p:spPr bwMode="auto">
          <a:xfrm>
            <a:off x="2071670" y="4500570"/>
            <a:ext cx="918412" cy="857256"/>
          </a:xfrm>
          <a:prstGeom prst="rect">
            <a:avLst/>
          </a:prstGeom>
          <a:noFill/>
          <a:ln w="9525">
            <a:noFill/>
            <a:miter lim="800000"/>
            <a:headEnd/>
            <a:tailEnd/>
          </a:ln>
          <a:effectLst/>
        </p:spPr>
      </p:pic>
      <p:pic>
        <p:nvPicPr>
          <p:cNvPr id="13" name="Picture 6"/>
          <p:cNvPicPr>
            <a:picLocks noChangeAspect="1" noChangeArrowheads="1"/>
          </p:cNvPicPr>
          <p:nvPr/>
        </p:nvPicPr>
        <p:blipFill>
          <a:blip r:embed="rId7"/>
          <a:srcRect/>
          <a:stretch>
            <a:fillRect/>
          </a:stretch>
        </p:blipFill>
        <p:spPr bwMode="auto">
          <a:xfrm>
            <a:off x="3214678" y="4286256"/>
            <a:ext cx="1285884" cy="1285884"/>
          </a:xfrm>
          <a:prstGeom prst="rect">
            <a:avLst/>
          </a:prstGeom>
          <a:noFill/>
          <a:ln w="9525">
            <a:noFill/>
            <a:miter lim="800000"/>
            <a:headEnd/>
            <a:tailEnd/>
          </a:ln>
          <a:effectLst/>
        </p:spPr>
      </p:pic>
      <p:sp>
        <p:nvSpPr>
          <p:cNvPr id="14" name="Rectangle 13"/>
          <p:cNvSpPr/>
          <p:nvPr/>
        </p:nvSpPr>
        <p:spPr>
          <a:xfrm>
            <a:off x="6858016" y="3929066"/>
            <a:ext cx="753732" cy="400110"/>
          </a:xfrm>
          <a:prstGeom prst="rect">
            <a:avLst/>
          </a:prstGeom>
        </p:spPr>
        <p:txBody>
          <a:bodyPr wrap="none">
            <a:spAutoFit/>
          </a:bodyPr>
          <a:lstStyle/>
          <a:p>
            <a:r>
              <a:rPr lang="en-US" sz="2000" dirty="0" smtClean="0">
                <a:solidFill>
                  <a:srgbClr val="FF0000"/>
                </a:solidFill>
                <a:latin typeface="Times New Roman" pitchFamily="18" charset="0"/>
                <a:cs typeface="Times New Roman" pitchFamily="18" charset="0"/>
              </a:rPr>
              <a:t>Plugs</a:t>
            </a:r>
            <a:endParaRPr lang="en-IN" sz="2000" dirty="0">
              <a:solidFill>
                <a:srgbClr val="FF0000"/>
              </a:solidFill>
              <a:latin typeface="Times New Roman" pitchFamily="18" charset="0"/>
              <a:cs typeface="Times New Roman" pitchFamily="18" charset="0"/>
            </a:endParaRPr>
          </a:p>
        </p:txBody>
      </p:sp>
      <p:pic>
        <p:nvPicPr>
          <p:cNvPr id="15" name="Picture 4"/>
          <p:cNvPicPr>
            <a:picLocks noChangeAspect="1" noChangeArrowheads="1"/>
          </p:cNvPicPr>
          <p:nvPr/>
        </p:nvPicPr>
        <p:blipFill>
          <a:blip r:embed="rId8"/>
          <a:srcRect/>
          <a:stretch>
            <a:fillRect/>
          </a:stretch>
        </p:blipFill>
        <p:spPr bwMode="auto">
          <a:xfrm>
            <a:off x="6572264" y="2357430"/>
            <a:ext cx="1443030" cy="1347273"/>
          </a:xfrm>
          <a:prstGeom prst="rect">
            <a:avLst/>
          </a:prstGeom>
          <a:noFill/>
          <a:ln w="9525">
            <a:noFill/>
            <a:miter lim="800000"/>
            <a:headEnd/>
            <a:tailEnd/>
          </a:ln>
          <a:effectLst/>
        </p:spPr>
      </p:pic>
      <p:sp>
        <p:nvSpPr>
          <p:cNvPr id="16" name="Rectangle 15"/>
          <p:cNvSpPr/>
          <p:nvPr/>
        </p:nvSpPr>
        <p:spPr>
          <a:xfrm>
            <a:off x="6643702" y="6072206"/>
            <a:ext cx="981359" cy="400110"/>
          </a:xfrm>
          <a:prstGeom prst="rect">
            <a:avLst/>
          </a:prstGeom>
        </p:spPr>
        <p:txBody>
          <a:bodyPr wrap="none">
            <a:spAutoFit/>
          </a:bodyPr>
          <a:lstStyle/>
          <a:p>
            <a:r>
              <a:rPr lang="en-US" sz="2000" dirty="0" smtClean="0">
                <a:solidFill>
                  <a:srgbClr val="FF0000"/>
                </a:solidFill>
                <a:latin typeface="Times New Roman" pitchFamily="18" charset="0"/>
                <a:cs typeface="Times New Roman" pitchFamily="18" charset="0"/>
              </a:rPr>
              <a:t>Nipples</a:t>
            </a:r>
            <a:endParaRPr lang="en-IN" sz="2000" dirty="0">
              <a:solidFill>
                <a:srgbClr val="FF0000"/>
              </a:solidFill>
              <a:latin typeface="Times New Roman" pitchFamily="18" charset="0"/>
              <a:cs typeface="Times New Roman" pitchFamily="18" charset="0"/>
            </a:endParaRPr>
          </a:p>
        </p:txBody>
      </p:sp>
      <p:pic>
        <p:nvPicPr>
          <p:cNvPr id="17" name="Picture 4"/>
          <p:cNvPicPr>
            <a:picLocks noChangeAspect="1" noChangeArrowheads="1"/>
          </p:cNvPicPr>
          <p:nvPr/>
        </p:nvPicPr>
        <p:blipFill>
          <a:blip r:embed="rId9"/>
          <a:srcRect/>
          <a:stretch>
            <a:fillRect/>
          </a:stretch>
        </p:blipFill>
        <p:spPr bwMode="auto">
          <a:xfrm>
            <a:off x="6429388" y="4786322"/>
            <a:ext cx="1276336" cy="1270170"/>
          </a:xfrm>
          <a:prstGeom prst="rect">
            <a:avLst/>
          </a:prstGeom>
          <a:noFill/>
          <a:ln w="9525">
            <a:noFill/>
            <a:miter lim="800000"/>
            <a:headEnd/>
            <a:tailEnd/>
          </a:ln>
          <a:effectLst/>
        </p:spPr>
      </p:pic>
      <p:pic>
        <p:nvPicPr>
          <p:cNvPr id="18" name="Picture 5"/>
          <p:cNvPicPr>
            <a:picLocks noChangeAspect="1" noChangeArrowheads="1"/>
          </p:cNvPicPr>
          <p:nvPr/>
        </p:nvPicPr>
        <p:blipFill>
          <a:blip r:embed="rId10"/>
          <a:srcRect/>
          <a:stretch>
            <a:fillRect/>
          </a:stretch>
        </p:blipFill>
        <p:spPr bwMode="auto">
          <a:xfrm>
            <a:off x="7805726" y="4500570"/>
            <a:ext cx="1338274" cy="2034250"/>
          </a:xfrm>
          <a:prstGeom prst="rect">
            <a:avLst/>
          </a:prstGeom>
          <a:noFill/>
          <a:ln w="9525">
            <a:noFill/>
            <a:miter lim="800000"/>
            <a:headEnd/>
            <a:tailEnd/>
          </a:ln>
          <a:effectLst/>
        </p:spPr>
      </p:pic>
      <p:sp>
        <p:nvSpPr>
          <p:cNvPr id="19" name="Rectangle 18"/>
          <p:cNvSpPr/>
          <p:nvPr/>
        </p:nvSpPr>
        <p:spPr>
          <a:xfrm>
            <a:off x="2214546" y="6215082"/>
            <a:ext cx="752770" cy="400110"/>
          </a:xfrm>
          <a:prstGeom prst="rect">
            <a:avLst/>
          </a:prstGeom>
        </p:spPr>
        <p:txBody>
          <a:bodyPr wrap="none">
            <a:spAutoFit/>
          </a:bodyPr>
          <a:lstStyle/>
          <a:p>
            <a:r>
              <a:rPr lang="en-US" sz="2000" dirty="0" smtClean="0">
                <a:solidFill>
                  <a:srgbClr val="FF0000"/>
                </a:solidFill>
                <a:latin typeface="Times New Roman" pitchFamily="18" charset="0"/>
                <a:cs typeface="Times New Roman" pitchFamily="18" charset="0"/>
              </a:rPr>
              <a:t>Wyes</a:t>
            </a:r>
            <a:endParaRPr lang="en-IN" sz="2000" dirty="0">
              <a:solidFill>
                <a:srgbClr val="FF0000"/>
              </a:solidFill>
              <a:latin typeface="Times New Roman" pitchFamily="18" charset="0"/>
              <a:cs typeface="Times New Roman" pitchFamily="18" charset="0"/>
            </a:endParaRPr>
          </a:p>
        </p:txBody>
      </p:sp>
      <p:pic>
        <p:nvPicPr>
          <p:cNvPr id="20" name="Picture 5"/>
          <p:cNvPicPr>
            <a:picLocks noChangeAspect="1" noChangeArrowheads="1"/>
          </p:cNvPicPr>
          <p:nvPr/>
        </p:nvPicPr>
        <p:blipFill>
          <a:blip r:embed="rId11"/>
          <a:srcRect/>
          <a:stretch>
            <a:fillRect/>
          </a:stretch>
        </p:blipFill>
        <p:spPr bwMode="auto">
          <a:xfrm>
            <a:off x="3143240" y="5586402"/>
            <a:ext cx="1277771" cy="1271598"/>
          </a:xfrm>
          <a:prstGeom prst="rect">
            <a:avLst/>
          </a:prstGeom>
          <a:noFill/>
          <a:ln w="9525">
            <a:noFill/>
            <a:miter lim="800000"/>
            <a:headEnd/>
            <a:tailEnd/>
          </a:ln>
          <a:effectLst/>
        </p:spPr>
      </p:pic>
      <p:pic>
        <p:nvPicPr>
          <p:cNvPr id="21" name="Picture 4"/>
          <p:cNvPicPr>
            <a:picLocks noChangeAspect="1" noChangeArrowheads="1"/>
          </p:cNvPicPr>
          <p:nvPr/>
        </p:nvPicPr>
        <p:blipFill>
          <a:blip r:embed="rId12"/>
          <a:srcRect/>
          <a:stretch>
            <a:fillRect/>
          </a:stretch>
        </p:blipFill>
        <p:spPr bwMode="auto">
          <a:xfrm>
            <a:off x="500034" y="5729906"/>
            <a:ext cx="1362060" cy="1128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solidFill>
                  <a:srgbClr val="FF0000"/>
                </a:solidFill>
                <a:latin typeface="Times New Roman" pitchFamily="18" charset="0"/>
                <a:cs typeface="Times New Roman" pitchFamily="18" charset="0"/>
              </a:rPr>
              <a:t>OIL RESERVOIR</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28670"/>
            <a:ext cx="8229600" cy="5643602"/>
          </a:xfrm>
        </p:spPr>
        <p:txBody>
          <a:bodyPr>
            <a:normAutofit/>
          </a:bodyPr>
          <a:lstStyle/>
          <a:p>
            <a:pPr>
              <a:buNone/>
            </a:pPr>
            <a:r>
              <a:rPr lang="en-US" sz="2000" dirty="0" smtClean="0">
                <a:solidFill>
                  <a:srgbClr val="FF0000"/>
                </a:solidFill>
                <a:latin typeface="Times New Roman" pitchFamily="18" charset="0"/>
                <a:cs typeface="Times New Roman" pitchFamily="18" charset="0"/>
              </a:rPr>
              <a:t>Functions</a:t>
            </a:r>
            <a:r>
              <a:rPr lang="en-US" sz="2000" dirty="0" smtClean="0">
                <a:solidFill>
                  <a:srgbClr val="CC0099"/>
                </a:solidFill>
              </a:rPr>
              <a:t> :</a:t>
            </a:r>
          </a:p>
          <a:p>
            <a:pPr>
              <a:buFont typeface="Wingdings" pitchFamily="2" charset="2"/>
              <a:buChar char="Ø"/>
            </a:pPr>
            <a:r>
              <a:rPr lang="en-US" sz="2000" dirty="0" smtClean="0">
                <a:latin typeface="Times New Roman" pitchFamily="18" charset="0"/>
                <a:cs typeface="Times New Roman" pitchFamily="18" charset="0"/>
              </a:rPr>
              <a:t>Storage of hydraulic oil volume</a:t>
            </a:r>
          </a:p>
          <a:p>
            <a:pPr>
              <a:buFont typeface="Wingdings" pitchFamily="2" charset="2"/>
              <a:buChar char="Ø"/>
            </a:pPr>
            <a:r>
              <a:rPr lang="en-US" sz="2000" dirty="0" smtClean="0">
                <a:latin typeface="Times New Roman" pitchFamily="18" charset="0"/>
                <a:cs typeface="Times New Roman" pitchFamily="18" charset="0"/>
              </a:rPr>
              <a:t> Cooling of oil </a:t>
            </a:r>
          </a:p>
          <a:p>
            <a:pPr>
              <a:buFont typeface="Wingdings" pitchFamily="2" charset="2"/>
              <a:buChar char="Ø"/>
            </a:pPr>
            <a:r>
              <a:rPr lang="en-US" sz="2000" dirty="0" smtClean="0">
                <a:latin typeface="Times New Roman" pitchFamily="18" charset="0"/>
                <a:cs typeface="Times New Roman" pitchFamily="18" charset="0"/>
              </a:rPr>
              <a:t> Expansion of fluid</a:t>
            </a:r>
          </a:p>
          <a:p>
            <a:pPr>
              <a:buFont typeface="Wingdings" pitchFamily="2" charset="2"/>
              <a:buChar char="Ø"/>
            </a:pPr>
            <a:r>
              <a:rPr lang="en-US" sz="2000" dirty="0" smtClean="0">
                <a:latin typeface="Times New Roman" pitchFamily="18" charset="0"/>
                <a:cs typeface="Times New Roman" pitchFamily="18" charset="0"/>
              </a:rPr>
              <a:t>Removal of air</a:t>
            </a:r>
          </a:p>
          <a:p>
            <a:pPr>
              <a:buFont typeface="Wingdings" pitchFamily="2" charset="2"/>
              <a:buChar char="Ø"/>
            </a:pPr>
            <a:r>
              <a:rPr lang="en-US" sz="2000" dirty="0" smtClean="0">
                <a:latin typeface="Times New Roman" pitchFamily="18" charset="0"/>
                <a:cs typeface="Times New Roman" pitchFamily="18" charset="0"/>
              </a:rPr>
              <a:t> Settling of contaminations</a:t>
            </a:r>
          </a:p>
          <a:p>
            <a:pPr>
              <a:buFont typeface="Wingdings" pitchFamily="2" charset="2"/>
              <a:buChar char="Ø"/>
            </a:pPr>
            <a:r>
              <a:rPr lang="en-US" sz="2000" dirty="0" smtClean="0">
                <a:latin typeface="Times New Roman" pitchFamily="18" charset="0"/>
                <a:cs typeface="Times New Roman" pitchFamily="18" charset="0"/>
              </a:rPr>
              <a:t> Structural supports</a:t>
            </a:r>
          </a:p>
          <a:p>
            <a:pPr>
              <a:buFont typeface="Wingdings" pitchFamily="2" charset="2"/>
              <a:buChar char="Ø"/>
            </a:pPr>
            <a:r>
              <a:rPr lang="en-US" sz="2000" dirty="0" smtClean="0">
                <a:latin typeface="Times New Roman" pitchFamily="18" charset="0"/>
                <a:cs typeface="Times New Roman" pitchFamily="18" charset="0"/>
              </a:rPr>
              <a:t> Easy access</a:t>
            </a:r>
          </a:p>
          <a:p>
            <a:pPr>
              <a:buNone/>
            </a:pPr>
            <a:r>
              <a:rPr lang="en-US" sz="2000" dirty="0" smtClean="0">
                <a:solidFill>
                  <a:srgbClr val="FF0000"/>
                </a:solidFill>
                <a:latin typeface="Times New Roman" pitchFamily="18" charset="0"/>
                <a:cs typeface="Times New Roman" pitchFamily="18" charset="0"/>
              </a:rPr>
              <a:t>Types  of Reservoir:</a:t>
            </a:r>
          </a:p>
          <a:p>
            <a:pPr marL="457200" indent="-457200">
              <a:buAutoNum type="arabicPeriod"/>
            </a:pPr>
            <a:r>
              <a:rPr lang="en-US" sz="2000" dirty="0" smtClean="0">
                <a:latin typeface="Times New Roman" pitchFamily="18" charset="0"/>
                <a:cs typeface="Times New Roman" pitchFamily="18" charset="0"/>
              </a:rPr>
              <a:t>Pressurized reservoir ( Press. inside reservoir  is up to 5-7 bar)</a:t>
            </a:r>
          </a:p>
          <a:p>
            <a:pPr marL="457200" indent="-457200">
              <a:buAutoNum type="arabicPeriod"/>
            </a:pPr>
            <a:r>
              <a:rPr lang="en-US" sz="2000" dirty="0" smtClean="0">
                <a:latin typeface="Times New Roman" pitchFamily="18" charset="0"/>
                <a:cs typeface="Times New Roman" pitchFamily="18" charset="0"/>
              </a:rPr>
              <a:t>Non-Pressurized  </a:t>
            </a:r>
            <a:r>
              <a:rPr lang="en-US" sz="2000" dirty="0" smtClean="0">
                <a:latin typeface="Times New Roman" pitchFamily="18" charset="0"/>
                <a:cs typeface="Times New Roman" pitchFamily="18" charset="0"/>
              </a:rPr>
              <a:t>( Press inside reservoir  is up to atmospheric press.)</a:t>
            </a:r>
          </a:p>
          <a:p>
            <a:pPr marL="457200" indent="-457200">
              <a:buAutoNum type="arabicPeriod"/>
            </a:pPr>
            <a:r>
              <a:rPr lang="en-US" sz="2000" dirty="0" smtClean="0">
                <a:latin typeface="Times New Roman" pitchFamily="18" charset="0"/>
                <a:cs typeface="Times New Roman" pitchFamily="18" charset="0"/>
              </a:rPr>
              <a:t>Open Reservoir</a:t>
            </a:r>
          </a:p>
          <a:p>
            <a:pPr marL="457200" indent="-457200">
              <a:buAutoNum type="arabicPeriod"/>
            </a:pPr>
            <a:r>
              <a:rPr lang="en-US" sz="2000" dirty="0" smtClean="0">
                <a:latin typeface="Times New Roman" pitchFamily="18" charset="0"/>
                <a:cs typeface="Times New Roman" pitchFamily="18" charset="0"/>
              </a:rPr>
              <a:t>Closed Reservoir</a:t>
            </a:r>
          </a:p>
          <a:p>
            <a:pPr>
              <a:buNone/>
            </a:pPr>
            <a:endParaRPr lang="en-US" sz="2000" dirty="0" smtClean="0">
              <a:solidFill>
                <a:srgbClr val="FF0000"/>
              </a:solidFill>
              <a:latin typeface="Times New Roman" pitchFamily="18" charset="0"/>
              <a:cs typeface="Times New Roman" pitchFamily="18" charset="0"/>
            </a:endParaRPr>
          </a:p>
          <a:p>
            <a:pPr>
              <a:buNone/>
            </a:pPr>
            <a:endParaRPr lang="en-IN"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a:blip r:embed="rId2"/>
          <a:srcRect l="999" t="12666" r="14999" b="18196"/>
          <a:stretch>
            <a:fillRect/>
          </a:stretch>
        </p:blipFill>
        <p:spPr bwMode="auto">
          <a:xfrm>
            <a:off x="357158" y="0"/>
            <a:ext cx="8215369" cy="6143644"/>
          </a:xfrm>
          <a:prstGeom prst="rect">
            <a:avLst/>
          </a:prstGeom>
          <a:noFill/>
          <a:ln w="9525">
            <a:noFill/>
            <a:miter lim="800000"/>
            <a:headEnd/>
            <a:tailEnd/>
          </a:ln>
          <a:effectLst/>
        </p:spPr>
      </p:pic>
      <p:sp>
        <p:nvSpPr>
          <p:cNvPr id="6" name="Rectangle 5"/>
          <p:cNvSpPr/>
          <p:nvPr/>
        </p:nvSpPr>
        <p:spPr>
          <a:xfrm>
            <a:off x="2428860" y="6215082"/>
            <a:ext cx="3316934"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Construction and mountings</a:t>
            </a:r>
            <a:endParaRPr lang="en-IN"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US" sz="3200" dirty="0" smtClean="0">
                <a:solidFill>
                  <a:srgbClr val="CC0099"/>
                </a:solidFill>
                <a:latin typeface="Times New Roman" pitchFamily="18" charset="0"/>
                <a:cs typeface="Times New Roman" pitchFamily="18" charset="0"/>
              </a:rPr>
              <a:t>Oil reservoir size</a:t>
            </a:r>
            <a:endParaRPr lang="en-IN" sz="3200" dirty="0">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a:srcRect l="10001" t="16667" r="8000" b="4666"/>
          <a:stretch>
            <a:fillRect/>
          </a:stretch>
        </p:blipFill>
        <p:spPr bwMode="auto">
          <a:xfrm>
            <a:off x="142844" y="762001"/>
            <a:ext cx="5286412" cy="4524388"/>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l="5000" t="28667" r="14999" b="47333"/>
          <a:stretch>
            <a:fillRect/>
          </a:stretch>
        </p:blipFill>
        <p:spPr bwMode="auto">
          <a:xfrm>
            <a:off x="357158" y="5072074"/>
            <a:ext cx="6096000" cy="1500198"/>
          </a:xfrm>
          <a:prstGeom prst="rect">
            <a:avLst/>
          </a:prstGeom>
          <a:noFill/>
          <a:ln w="9525">
            <a:noFill/>
            <a:miter lim="800000"/>
            <a:headEnd/>
            <a:tailEnd/>
          </a:ln>
          <a:effectLst/>
        </p:spPr>
      </p:pic>
      <p:sp>
        <p:nvSpPr>
          <p:cNvPr id="6" name="Rectangle 5"/>
          <p:cNvSpPr/>
          <p:nvPr/>
        </p:nvSpPr>
        <p:spPr>
          <a:xfrm>
            <a:off x="5572132" y="1214422"/>
            <a:ext cx="3571868"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  For better heat dissipation and air separation, the oil reservoir must be as large as possible. </a:t>
            </a:r>
          </a:p>
          <a:p>
            <a:pPr algn="just"/>
            <a:r>
              <a:rPr lang="en-US" sz="2000" dirty="0" smtClean="0">
                <a:latin typeface="Times New Roman" pitchFamily="18" charset="0"/>
                <a:cs typeface="Times New Roman" pitchFamily="18" charset="0"/>
              </a:rPr>
              <a:t>V= 3… 5 q for stationary installations</a:t>
            </a:r>
          </a:p>
          <a:p>
            <a:pPr algn="just"/>
            <a:r>
              <a:rPr lang="en-US" sz="2000" dirty="0" smtClean="0">
                <a:latin typeface="Times New Roman" pitchFamily="18" charset="0"/>
                <a:cs typeface="Times New Roman" pitchFamily="18" charset="0"/>
              </a:rPr>
              <a:t>V= 1….1.5 q for mobile installation</a:t>
            </a:r>
          </a:p>
          <a:p>
            <a:pPr algn="just"/>
            <a:r>
              <a:rPr lang="en-US" sz="2000" dirty="0" smtClean="0">
                <a:latin typeface="Times New Roman" pitchFamily="18" charset="0"/>
                <a:cs typeface="Times New Roman" pitchFamily="18" charset="0"/>
              </a:rPr>
              <a:t>10…15% of V is provided extra for variations in the oil level.</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Energy Losses In Hydraulic System</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5357850"/>
          </a:xfrm>
        </p:spPr>
        <p:txBody>
          <a:bodyPr>
            <a:normAutofit/>
          </a:bodyPr>
          <a:lstStyle/>
          <a:p>
            <a:pPr algn="just">
              <a:buNone/>
            </a:pPr>
            <a:r>
              <a:rPr lang="en-IN" sz="2000" dirty="0" smtClean="0">
                <a:latin typeface="Times New Roman" pitchFamily="18" charset="0"/>
                <a:cs typeface="Times New Roman" pitchFamily="18" charset="0"/>
              </a:rPr>
              <a:t>Energy losses occur in valves and fittings. Various types of fittings, such as bends, couplings, tees, elbows, filters, strainers, etc., are used in hydraulic systems. The nature of path through the valves and fittings determines the amount of energy losses. The more circuitous is the path, the greater are the losses. In many fluid power applications, energy losses due to flow in valves and fittings exceed those due to flow in pipes.</a:t>
            </a:r>
            <a:r>
              <a:rPr lang="en-IN" sz="2000" dirty="0" smtClean="0"/>
              <a:t> </a:t>
            </a:r>
            <a:r>
              <a:rPr lang="en-IN" sz="2000" dirty="0" smtClean="0">
                <a:latin typeface="Times New Roman" pitchFamily="18" charset="0"/>
                <a:cs typeface="Times New Roman" pitchFamily="18" charset="0"/>
              </a:rPr>
              <a:t>The energy equation and the continuity equation can be used to perform a complete analysis of a fluid power system.</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Energy Losses Categorized in Two Types in Hydraulic system:</a:t>
            </a:r>
          </a:p>
          <a:p>
            <a:pPr algn="just">
              <a:buNone/>
            </a:pPr>
            <a:r>
              <a:rPr lang="en-US" sz="2000" dirty="0" smtClean="0">
                <a:latin typeface="Times New Roman" pitchFamily="18" charset="0"/>
                <a:cs typeface="Times New Roman" pitchFamily="18" charset="0"/>
              </a:rPr>
              <a:t>1.Major Losses ( Losses due to Friction generated during Fluid flow)</a:t>
            </a:r>
          </a:p>
          <a:p>
            <a:pPr algn="just">
              <a:buNone/>
            </a:pPr>
            <a:r>
              <a:rPr lang="en-US" sz="2000" dirty="0" smtClean="0">
                <a:latin typeface="Times New Roman" pitchFamily="18" charset="0"/>
                <a:cs typeface="Times New Roman" pitchFamily="18" charset="0"/>
              </a:rPr>
              <a:t>2.Minor Losses (Losses Due To sudden change in c/s , due to bend &amp; due to pipe fitting)</a:t>
            </a:r>
          </a:p>
          <a:p>
            <a:pPr algn="just">
              <a:buNone/>
            </a:pP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8358246" cy="1015663"/>
          </a:xfrm>
          <a:prstGeom prst="rect">
            <a:avLst/>
          </a:prstGeom>
        </p:spPr>
        <p:txBody>
          <a:bodyPr wrap="square">
            <a:spAutoFit/>
          </a:bodyPr>
          <a:lstStyle/>
          <a:p>
            <a:pPr>
              <a:buNone/>
            </a:pPr>
            <a:r>
              <a:rPr lang="en-US" sz="2000" dirty="0" smtClean="0">
                <a:solidFill>
                  <a:srgbClr val="FF0000"/>
                </a:solidFill>
                <a:latin typeface="Times New Roman" pitchFamily="18" charset="0"/>
                <a:cs typeface="Times New Roman" pitchFamily="18" charset="0"/>
              </a:rPr>
              <a:t>1.Frictional losses:</a:t>
            </a:r>
          </a:p>
          <a:p>
            <a:pPr>
              <a:buNone/>
            </a:pPr>
            <a:r>
              <a:rPr lang="en-US" sz="2000" dirty="0" smtClean="0">
                <a:latin typeface="Times New Roman" pitchFamily="18" charset="0"/>
                <a:cs typeface="Times New Roman" pitchFamily="18" charset="0"/>
              </a:rPr>
              <a:t>        This is given by </a:t>
            </a:r>
            <a:r>
              <a:rPr lang="en-IN" sz="2000" dirty="0" smtClean="0">
                <a:latin typeface="Times New Roman" pitchFamily="18" charset="0"/>
                <a:cs typeface="Times New Roman" pitchFamily="18" charset="0"/>
              </a:rPr>
              <a:t>Darcy–</a:t>
            </a:r>
            <a:r>
              <a:rPr lang="en-IN" sz="2000" dirty="0" err="1" smtClean="0">
                <a:latin typeface="Times New Roman" pitchFamily="18" charset="0"/>
                <a:cs typeface="Times New Roman" pitchFamily="18" charset="0"/>
              </a:rPr>
              <a:t>Weisbach</a:t>
            </a:r>
            <a:r>
              <a:rPr lang="en-IN" sz="2000" dirty="0" smtClean="0">
                <a:latin typeface="Times New Roman" pitchFamily="18" charset="0"/>
                <a:cs typeface="Times New Roman" pitchFamily="18" charset="0"/>
              </a:rPr>
              <a:t> Equation:</a:t>
            </a:r>
          </a:p>
          <a:p>
            <a:pPr>
              <a:buNone/>
            </a:pPr>
            <a:endParaRPr lang="en-IN" sz="2000" dirty="0" smtClean="0">
              <a:latin typeface="Times New Roman" pitchFamily="18" charset="0"/>
              <a:cs typeface="Times New Roman" pitchFamily="18" charset="0"/>
            </a:endParaRPr>
          </a:p>
        </p:txBody>
      </p:sp>
      <p:pic>
        <p:nvPicPr>
          <p:cNvPr id="71682" name="Picture 2"/>
          <p:cNvPicPr>
            <a:picLocks noChangeAspect="1" noChangeArrowheads="1"/>
          </p:cNvPicPr>
          <p:nvPr/>
        </p:nvPicPr>
        <p:blipFill>
          <a:blip r:embed="rId2"/>
          <a:srcRect/>
          <a:stretch>
            <a:fillRect/>
          </a:stretch>
        </p:blipFill>
        <p:spPr bwMode="auto">
          <a:xfrm>
            <a:off x="285721" y="1000108"/>
            <a:ext cx="8572560" cy="1357322"/>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785786" y="2571744"/>
            <a:ext cx="5429288" cy="1562100"/>
          </a:xfrm>
          <a:prstGeom prst="rect">
            <a:avLst/>
          </a:prstGeom>
          <a:noFill/>
          <a:ln w="9525">
            <a:noFill/>
            <a:miter lim="800000"/>
            <a:headEnd/>
            <a:tailEnd/>
          </a:ln>
          <a:effectLst/>
        </p:spPr>
      </p:pic>
      <p:sp>
        <p:nvSpPr>
          <p:cNvPr id="7" name="TextBox 6"/>
          <p:cNvSpPr txBox="1"/>
          <p:nvPr/>
        </p:nvSpPr>
        <p:spPr>
          <a:xfrm>
            <a:off x="6215074" y="2643182"/>
            <a:ext cx="2928926"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Re&lt; 2000 for laminar flow</a:t>
            </a:r>
          </a:p>
          <a:p>
            <a:r>
              <a:rPr lang="en-US" sz="2000" dirty="0" smtClean="0">
                <a:latin typeface="Times New Roman" pitchFamily="18" charset="0"/>
                <a:cs typeface="Times New Roman" pitchFamily="18" charset="0"/>
              </a:rPr>
              <a:t>Re&gt;4000 for Turbulent flow</a:t>
            </a:r>
            <a:endParaRPr lang="en-IN" sz="2000" dirty="0">
              <a:latin typeface="Times New Roman" pitchFamily="18" charset="0"/>
              <a:cs typeface="Times New Roman" pitchFamily="18" charset="0"/>
            </a:endParaRPr>
          </a:p>
        </p:txBody>
      </p:sp>
      <p:pic>
        <p:nvPicPr>
          <p:cNvPr id="71685" name="Picture 5" descr="http://www.engsoft.co.kr/download_e/images/increaser1_e.gif"/>
          <p:cNvPicPr>
            <a:picLocks noChangeAspect="1" noChangeArrowheads="1"/>
          </p:cNvPicPr>
          <p:nvPr/>
        </p:nvPicPr>
        <p:blipFill>
          <a:blip r:embed="rId4"/>
          <a:srcRect/>
          <a:stretch>
            <a:fillRect/>
          </a:stretch>
        </p:blipFill>
        <p:spPr bwMode="auto">
          <a:xfrm>
            <a:off x="857224" y="4929198"/>
            <a:ext cx="3214710" cy="1714512"/>
          </a:xfrm>
          <a:prstGeom prst="rect">
            <a:avLst/>
          </a:prstGeom>
          <a:noFill/>
        </p:spPr>
      </p:pic>
      <p:sp>
        <p:nvSpPr>
          <p:cNvPr id="9" name="TextBox 8"/>
          <p:cNvSpPr txBox="1"/>
          <p:nvPr/>
        </p:nvSpPr>
        <p:spPr>
          <a:xfrm>
            <a:off x="428596" y="4071942"/>
            <a:ext cx="4786346"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2.Loss of Head due to sudden Enlargement</a:t>
            </a:r>
            <a:endParaRPr lang="en-IN" sz="2000" dirty="0">
              <a:solidFill>
                <a:srgbClr val="FF0000"/>
              </a:solidFill>
              <a:latin typeface="Times New Roman" pitchFamily="18" charset="0"/>
              <a:cs typeface="Times New Roman" pitchFamily="18" charset="0"/>
            </a:endParaRPr>
          </a:p>
        </p:txBody>
      </p:sp>
      <p:sp>
        <p:nvSpPr>
          <p:cNvPr id="71686" name="Rectangle 6"/>
          <p:cNvSpPr>
            <a:spLocks noChangeArrowheads="1"/>
          </p:cNvSpPr>
          <p:nvPr/>
        </p:nvSpPr>
        <p:spPr bwMode="auto">
          <a:xfrm>
            <a:off x="5072066" y="4572008"/>
            <a:ext cx="33575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nptel.ac.in/courses/112104118/lecture-14/images/fig14.3.gif"/>
          <p:cNvPicPr>
            <a:picLocks noChangeAspect="1" noChangeArrowheads="1"/>
          </p:cNvPicPr>
          <p:nvPr/>
        </p:nvPicPr>
        <p:blipFill>
          <a:blip r:embed="rId2"/>
          <a:srcRect/>
          <a:stretch>
            <a:fillRect/>
          </a:stretch>
        </p:blipFill>
        <p:spPr bwMode="auto">
          <a:xfrm>
            <a:off x="500034" y="1428736"/>
            <a:ext cx="4357718" cy="1996598"/>
          </a:xfrm>
          <a:prstGeom prst="rect">
            <a:avLst/>
          </a:prstGeom>
          <a:noFill/>
        </p:spPr>
      </p:pic>
      <p:sp>
        <p:nvSpPr>
          <p:cNvPr id="5" name="TextBox 4"/>
          <p:cNvSpPr txBox="1"/>
          <p:nvPr/>
        </p:nvSpPr>
        <p:spPr>
          <a:xfrm>
            <a:off x="571472" y="285728"/>
            <a:ext cx="4643470"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3.Loss of Head Due to Contraction</a:t>
            </a:r>
            <a:endParaRPr lang="en-IN" sz="2000" dirty="0">
              <a:solidFill>
                <a:srgbClr val="FF0000"/>
              </a:solidFill>
              <a:latin typeface="Times New Roman" pitchFamily="18" charset="0"/>
              <a:cs typeface="Times New Roman" pitchFamily="18" charset="0"/>
            </a:endParaRPr>
          </a:p>
        </p:txBody>
      </p:sp>
      <p:sp>
        <p:nvSpPr>
          <p:cNvPr id="99331" name="Rectangle 3"/>
          <p:cNvSpPr>
            <a:spLocks noChangeArrowheads="1"/>
          </p:cNvSpPr>
          <p:nvPr/>
        </p:nvSpPr>
        <p:spPr bwMode="auto">
          <a:xfrm>
            <a:off x="5715008" y="1357298"/>
            <a:ext cx="24288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642910" y="3857628"/>
            <a:ext cx="4071966"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4.Loss of Head due to Bend &amp; fitting</a:t>
            </a:r>
            <a:endParaRPr lang="en-IN" sz="2000" dirty="0">
              <a:solidFill>
                <a:srgbClr val="FF0000"/>
              </a:solidFill>
              <a:latin typeface="Times New Roman" pitchFamily="18" charset="0"/>
              <a:cs typeface="Times New Roman" pitchFamily="18" charset="0"/>
            </a:endParaRPr>
          </a:p>
        </p:txBody>
      </p:sp>
      <p:sp>
        <p:nvSpPr>
          <p:cNvPr id="99332" name="Rectangle 4"/>
          <p:cNvSpPr>
            <a:spLocks noChangeArrowheads="1"/>
          </p:cNvSpPr>
          <p:nvPr/>
        </p:nvSpPr>
        <p:spPr bwMode="auto">
          <a:xfrm>
            <a:off x="1571604" y="4572008"/>
            <a:ext cx="21431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=kV</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9333" name="Picture 5"/>
          <p:cNvPicPr>
            <a:picLocks noChangeAspect="1" noChangeArrowheads="1"/>
          </p:cNvPicPr>
          <p:nvPr/>
        </p:nvPicPr>
        <p:blipFill>
          <a:blip r:embed="rId3"/>
          <a:srcRect/>
          <a:stretch>
            <a:fillRect/>
          </a:stretch>
        </p:blipFill>
        <p:spPr bwMode="auto">
          <a:xfrm>
            <a:off x="5072066" y="3214686"/>
            <a:ext cx="371477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latin typeface="Times New Roman" pitchFamily="18" charset="0"/>
                <a:cs typeface="Times New Roman" pitchFamily="18" charset="0"/>
              </a:rPr>
              <a:t>Pascal's law</a:t>
            </a:r>
            <a:endParaRPr lang="en-IN" sz="3200" dirty="0">
              <a:latin typeface="Times New Roman" pitchFamily="18" charset="0"/>
              <a:cs typeface="Times New Roman" pitchFamily="18" charset="0"/>
            </a:endParaRPr>
          </a:p>
        </p:txBody>
      </p:sp>
      <p:sp>
        <p:nvSpPr>
          <p:cNvPr id="4" name="Rectangle 3"/>
          <p:cNvSpPr/>
          <p:nvPr/>
        </p:nvSpPr>
        <p:spPr>
          <a:xfrm>
            <a:off x="285720" y="1142984"/>
            <a:ext cx="4929222" cy="4708981"/>
          </a:xfrm>
          <a:prstGeom prst="rect">
            <a:avLst/>
          </a:prstGeom>
        </p:spPr>
        <p:txBody>
          <a:bodyPr wrap="square">
            <a:spAutoFit/>
          </a:bodyPr>
          <a:lstStyle/>
          <a:p>
            <a:r>
              <a:rPr lang="en-IN" sz="2000" dirty="0">
                <a:latin typeface="Times New Roman" pitchFamily="18" charset="0"/>
                <a:cs typeface="Times New Roman" pitchFamily="18" charset="0"/>
              </a:rPr>
              <a:t>Pascal’s law states that the pressure exerted on a confined fluid is transmitted undiminished in all directions and acts with equal force on equal areas and at right angles to the containing surfaces. In Fig. 1.1, a force is being applied to a piston, which in turn exerts a pressure on the confined fluid. The pressure is equal everywhere and acts at right angles to the containing surfaces. Pressure is defined as the force acting per unit area and is expressed as </a:t>
            </a:r>
          </a:p>
          <a:p>
            <a:r>
              <a:rPr lang="en-IN" sz="2000" dirty="0" smtClean="0">
                <a:latin typeface="Times New Roman" pitchFamily="18" charset="0"/>
                <a:cs typeface="Times New Roman" pitchFamily="18" charset="0"/>
              </a:rPr>
              <a:t>Pressure p = F/A</a:t>
            </a:r>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where F is the force acting on the piston, A is the area of the piston and p is the pressure on the fluid. </a:t>
            </a:r>
          </a:p>
        </p:txBody>
      </p:sp>
      <p:pic>
        <p:nvPicPr>
          <p:cNvPr id="1026" name="Picture 2"/>
          <p:cNvPicPr>
            <a:picLocks noChangeAspect="1" noChangeArrowheads="1"/>
          </p:cNvPicPr>
          <p:nvPr/>
        </p:nvPicPr>
        <p:blipFill>
          <a:blip r:embed="rId2"/>
          <a:srcRect/>
          <a:stretch>
            <a:fillRect/>
          </a:stretch>
        </p:blipFill>
        <p:spPr bwMode="auto">
          <a:xfrm>
            <a:off x="5429256" y="1325650"/>
            <a:ext cx="3214710" cy="4460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ISO symbols in Hydraulic &amp; Pneumatics System</a:t>
            </a:r>
            <a:endParaRPr lang="en-IN" sz="3200" dirty="0">
              <a:solidFill>
                <a:srgbClr val="FF0000"/>
              </a:solidFill>
              <a:latin typeface="Times New Roman" pitchFamily="18" charset="0"/>
              <a:cs typeface="Times New Roman" pitchFamily="18" charset="0"/>
            </a:endParaRPr>
          </a:p>
        </p:txBody>
      </p:sp>
      <p:pic>
        <p:nvPicPr>
          <p:cNvPr id="72706" name="Picture 2"/>
          <p:cNvPicPr>
            <a:picLocks noChangeAspect="1" noChangeArrowheads="1"/>
          </p:cNvPicPr>
          <p:nvPr/>
        </p:nvPicPr>
        <p:blipFill>
          <a:blip r:embed="rId2"/>
          <a:srcRect/>
          <a:stretch>
            <a:fillRect/>
          </a:stretch>
        </p:blipFill>
        <p:spPr bwMode="auto">
          <a:xfrm>
            <a:off x="357158" y="1071546"/>
            <a:ext cx="7786742" cy="1571636"/>
          </a:xfrm>
          <a:prstGeom prst="rect">
            <a:avLst/>
          </a:prstGeom>
          <a:noFill/>
          <a:ln w="9525">
            <a:noFill/>
            <a:miter lim="800000"/>
            <a:headEnd/>
            <a:tailEnd/>
          </a:ln>
          <a:effectLst/>
        </p:spPr>
      </p:pic>
      <p:pic>
        <p:nvPicPr>
          <p:cNvPr id="72707" name="Picture 3"/>
          <p:cNvPicPr>
            <a:picLocks noChangeAspect="1" noChangeArrowheads="1"/>
          </p:cNvPicPr>
          <p:nvPr/>
        </p:nvPicPr>
        <p:blipFill>
          <a:blip r:embed="rId3"/>
          <a:srcRect/>
          <a:stretch>
            <a:fillRect/>
          </a:stretch>
        </p:blipFill>
        <p:spPr bwMode="auto">
          <a:xfrm>
            <a:off x="357158" y="3000372"/>
            <a:ext cx="2643206" cy="2010222"/>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a:srcRect/>
          <a:stretch>
            <a:fillRect/>
          </a:stretch>
        </p:blipFill>
        <p:spPr bwMode="auto">
          <a:xfrm>
            <a:off x="3214678" y="3143248"/>
            <a:ext cx="2697499" cy="1857388"/>
          </a:xfrm>
          <a:prstGeom prst="rect">
            <a:avLst/>
          </a:prstGeom>
          <a:noFill/>
          <a:ln w="9525">
            <a:noFill/>
            <a:miter lim="800000"/>
            <a:headEnd/>
            <a:tailEnd/>
          </a:ln>
          <a:effectLst/>
        </p:spPr>
      </p:pic>
      <p:pic>
        <p:nvPicPr>
          <p:cNvPr id="72709" name="Picture 5"/>
          <p:cNvPicPr>
            <a:picLocks noChangeAspect="1" noChangeArrowheads="1"/>
          </p:cNvPicPr>
          <p:nvPr/>
        </p:nvPicPr>
        <p:blipFill>
          <a:blip r:embed="rId5"/>
          <a:srcRect/>
          <a:stretch>
            <a:fillRect/>
          </a:stretch>
        </p:blipFill>
        <p:spPr bwMode="auto">
          <a:xfrm>
            <a:off x="6429388" y="3500438"/>
            <a:ext cx="2320568" cy="1428760"/>
          </a:xfrm>
          <a:prstGeom prst="rect">
            <a:avLst/>
          </a:prstGeom>
          <a:noFill/>
          <a:ln w="9525">
            <a:noFill/>
            <a:miter lim="800000"/>
            <a:headEnd/>
            <a:tailEnd/>
          </a:ln>
          <a:effectLst/>
        </p:spPr>
      </p:pic>
      <p:pic>
        <p:nvPicPr>
          <p:cNvPr id="72710" name="Picture 6"/>
          <p:cNvPicPr>
            <a:picLocks noChangeAspect="1" noChangeArrowheads="1"/>
          </p:cNvPicPr>
          <p:nvPr/>
        </p:nvPicPr>
        <p:blipFill>
          <a:blip r:embed="rId6"/>
          <a:srcRect/>
          <a:stretch>
            <a:fillRect/>
          </a:stretch>
        </p:blipFill>
        <p:spPr bwMode="auto">
          <a:xfrm>
            <a:off x="500034" y="5429264"/>
            <a:ext cx="2338392" cy="822895"/>
          </a:xfrm>
          <a:prstGeom prst="rect">
            <a:avLst/>
          </a:prstGeom>
          <a:noFill/>
          <a:ln w="9525">
            <a:noFill/>
            <a:miter lim="800000"/>
            <a:headEnd/>
            <a:tailEnd/>
          </a:ln>
          <a:effectLst/>
        </p:spPr>
      </p:pic>
      <p:pic>
        <p:nvPicPr>
          <p:cNvPr id="72711" name="Picture 7"/>
          <p:cNvPicPr>
            <a:picLocks noChangeAspect="1" noChangeArrowheads="1"/>
          </p:cNvPicPr>
          <p:nvPr/>
        </p:nvPicPr>
        <p:blipFill>
          <a:blip r:embed="rId7"/>
          <a:srcRect/>
          <a:stretch>
            <a:fillRect/>
          </a:stretch>
        </p:blipFill>
        <p:spPr bwMode="auto">
          <a:xfrm>
            <a:off x="3500430" y="5214950"/>
            <a:ext cx="4786346" cy="1328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428597" y="285728"/>
            <a:ext cx="3429024" cy="3643338"/>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4071934" y="0"/>
            <a:ext cx="3281808" cy="2857496"/>
          </a:xfrm>
          <a:prstGeom prst="rect">
            <a:avLst/>
          </a:prstGeom>
          <a:noFill/>
          <a:ln w="9525">
            <a:noFill/>
            <a:miter lim="800000"/>
            <a:headEnd/>
            <a:tailEnd/>
          </a:ln>
          <a:effectLst/>
        </p:spPr>
      </p:pic>
      <p:pic>
        <p:nvPicPr>
          <p:cNvPr id="73732" name="Picture 4"/>
          <p:cNvPicPr>
            <a:picLocks noChangeAspect="1" noChangeArrowheads="1"/>
          </p:cNvPicPr>
          <p:nvPr/>
        </p:nvPicPr>
        <p:blipFill>
          <a:blip r:embed="rId4"/>
          <a:srcRect/>
          <a:stretch>
            <a:fillRect/>
          </a:stretch>
        </p:blipFill>
        <p:spPr bwMode="auto">
          <a:xfrm>
            <a:off x="214282" y="4286256"/>
            <a:ext cx="4162436" cy="1438493"/>
          </a:xfrm>
          <a:prstGeom prst="rect">
            <a:avLst/>
          </a:prstGeom>
          <a:noFill/>
          <a:ln w="9525">
            <a:noFill/>
            <a:miter lim="800000"/>
            <a:headEnd/>
            <a:tailEnd/>
          </a:ln>
          <a:effectLst/>
        </p:spPr>
      </p:pic>
      <p:pic>
        <p:nvPicPr>
          <p:cNvPr id="73733" name="Picture 5"/>
          <p:cNvPicPr>
            <a:picLocks noChangeAspect="1" noChangeArrowheads="1"/>
          </p:cNvPicPr>
          <p:nvPr/>
        </p:nvPicPr>
        <p:blipFill>
          <a:blip r:embed="rId5"/>
          <a:srcRect/>
          <a:stretch>
            <a:fillRect/>
          </a:stretch>
        </p:blipFill>
        <p:spPr bwMode="auto">
          <a:xfrm>
            <a:off x="4429124" y="2928934"/>
            <a:ext cx="3686183" cy="1356572"/>
          </a:xfrm>
          <a:prstGeom prst="rect">
            <a:avLst/>
          </a:prstGeom>
          <a:noFill/>
          <a:ln w="9525">
            <a:noFill/>
            <a:miter lim="800000"/>
            <a:headEnd/>
            <a:tailEnd/>
          </a:ln>
          <a:effectLst/>
        </p:spPr>
      </p:pic>
      <p:pic>
        <p:nvPicPr>
          <p:cNvPr id="73734" name="Picture 6"/>
          <p:cNvPicPr>
            <a:picLocks noChangeAspect="1" noChangeArrowheads="1"/>
          </p:cNvPicPr>
          <p:nvPr/>
        </p:nvPicPr>
        <p:blipFill>
          <a:blip r:embed="rId6"/>
          <a:srcRect/>
          <a:stretch>
            <a:fillRect/>
          </a:stretch>
        </p:blipFill>
        <p:spPr bwMode="auto">
          <a:xfrm>
            <a:off x="4214810" y="4643446"/>
            <a:ext cx="4419627"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285720" y="214290"/>
            <a:ext cx="3233744" cy="321471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a:srcRect/>
          <a:stretch>
            <a:fillRect/>
          </a:stretch>
        </p:blipFill>
        <p:spPr bwMode="auto">
          <a:xfrm>
            <a:off x="3714744" y="428604"/>
            <a:ext cx="3500462" cy="2160355"/>
          </a:xfrm>
          <a:prstGeom prst="rect">
            <a:avLst/>
          </a:prstGeom>
          <a:noFill/>
          <a:ln w="9525">
            <a:noFill/>
            <a:miter lim="800000"/>
            <a:headEnd/>
            <a:tailEnd/>
          </a:ln>
          <a:effectLst/>
        </p:spPr>
      </p:pic>
      <p:pic>
        <p:nvPicPr>
          <p:cNvPr id="74756" name="Picture 4"/>
          <p:cNvPicPr>
            <a:picLocks noChangeAspect="1" noChangeArrowheads="1"/>
          </p:cNvPicPr>
          <p:nvPr/>
        </p:nvPicPr>
        <p:blipFill>
          <a:blip r:embed="rId4"/>
          <a:srcRect/>
          <a:stretch>
            <a:fillRect/>
          </a:stretch>
        </p:blipFill>
        <p:spPr bwMode="auto">
          <a:xfrm>
            <a:off x="0" y="4071942"/>
            <a:ext cx="3857652" cy="928694"/>
          </a:xfrm>
          <a:prstGeom prst="rect">
            <a:avLst/>
          </a:prstGeom>
          <a:noFill/>
          <a:ln w="9525">
            <a:noFill/>
            <a:miter lim="800000"/>
            <a:headEnd/>
            <a:tailEnd/>
          </a:ln>
          <a:effectLst/>
        </p:spPr>
      </p:pic>
      <p:pic>
        <p:nvPicPr>
          <p:cNvPr id="74757" name="Picture 5"/>
          <p:cNvPicPr>
            <a:picLocks noChangeAspect="1" noChangeArrowheads="1"/>
          </p:cNvPicPr>
          <p:nvPr/>
        </p:nvPicPr>
        <p:blipFill>
          <a:blip r:embed="rId5"/>
          <a:srcRect/>
          <a:stretch>
            <a:fillRect/>
          </a:stretch>
        </p:blipFill>
        <p:spPr bwMode="auto">
          <a:xfrm>
            <a:off x="4286248" y="2857496"/>
            <a:ext cx="3914775" cy="2143140"/>
          </a:xfrm>
          <a:prstGeom prst="rect">
            <a:avLst/>
          </a:prstGeom>
          <a:noFill/>
          <a:ln w="9525">
            <a:noFill/>
            <a:miter lim="800000"/>
            <a:headEnd/>
            <a:tailEnd/>
          </a:ln>
          <a:effectLst/>
        </p:spPr>
      </p:pic>
      <p:pic>
        <p:nvPicPr>
          <p:cNvPr id="74758" name="Picture 6"/>
          <p:cNvPicPr>
            <a:picLocks noChangeAspect="1" noChangeArrowheads="1"/>
          </p:cNvPicPr>
          <p:nvPr/>
        </p:nvPicPr>
        <p:blipFill>
          <a:blip r:embed="rId6"/>
          <a:srcRect/>
          <a:stretch>
            <a:fillRect/>
          </a:stretch>
        </p:blipFill>
        <p:spPr bwMode="auto">
          <a:xfrm>
            <a:off x="857224" y="5500702"/>
            <a:ext cx="3500462" cy="966785"/>
          </a:xfrm>
          <a:prstGeom prst="rect">
            <a:avLst/>
          </a:prstGeom>
          <a:noFill/>
          <a:ln w="9525">
            <a:noFill/>
            <a:miter lim="800000"/>
            <a:headEnd/>
            <a:tailEnd/>
          </a:ln>
          <a:effectLst/>
        </p:spPr>
      </p:pic>
      <p:pic>
        <p:nvPicPr>
          <p:cNvPr id="74759" name="Picture 7"/>
          <p:cNvPicPr>
            <a:picLocks noChangeAspect="1" noChangeArrowheads="1"/>
          </p:cNvPicPr>
          <p:nvPr/>
        </p:nvPicPr>
        <p:blipFill>
          <a:blip r:embed="rId7"/>
          <a:srcRect/>
          <a:stretch>
            <a:fillRect/>
          </a:stretch>
        </p:blipFill>
        <p:spPr bwMode="auto">
          <a:xfrm>
            <a:off x="4714876" y="5214950"/>
            <a:ext cx="3143272"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857224" y="642918"/>
            <a:ext cx="2871791" cy="2286016"/>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a:srcRect/>
          <a:stretch>
            <a:fillRect/>
          </a:stretch>
        </p:blipFill>
        <p:spPr bwMode="auto">
          <a:xfrm>
            <a:off x="4214810" y="1571612"/>
            <a:ext cx="3971925" cy="857250"/>
          </a:xfrm>
          <a:prstGeom prst="rect">
            <a:avLst/>
          </a:prstGeom>
          <a:noFill/>
          <a:ln w="9525">
            <a:noFill/>
            <a:miter lim="800000"/>
            <a:headEnd/>
            <a:tailEnd/>
          </a:ln>
          <a:effectLst/>
        </p:spPr>
      </p:pic>
      <p:pic>
        <p:nvPicPr>
          <p:cNvPr id="75780" name="Picture 4"/>
          <p:cNvPicPr>
            <a:picLocks noChangeAspect="1" noChangeArrowheads="1"/>
          </p:cNvPicPr>
          <p:nvPr/>
        </p:nvPicPr>
        <p:blipFill>
          <a:blip r:embed="rId4"/>
          <a:srcRect/>
          <a:stretch>
            <a:fillRect/>
          </a:stretch>
        </p:blipFill>
        <p:spPr bwMode="auto">
          <a:xfrm>
            <a:off x="5214942" y="928670"/>
            <a:ext cx="1476375" cy="438150"/>
          </a:xfrm>
          <a:prstGeom prst="rect">
            <a:avLst/>
          </a:prstGeom>
          <a:noFill/>
          <a:ln w="9525">
            <a:noFill/>
            <a:miter lim="800000"/>
            <a:headEnd/>
            <a:tailEnd/>
          </a:ln>
          <a:effectLst/>
        </p:spPr>
      </p:pic>
      <p:pic>
        <p:nvPicPr>
          <p:cNvPr id="75781" name="Picture 5"/>
          <p:cNvPicPr>
            <a:picLocks noChangeAspect="1" noChangeArrowheads="1"/>
          </p:cNvPicPr>
          <p:nvPr/>
        </p:nvPicPr>
        <p:blipFill>
          <a:blip r:embed="rId5"/>
          <a:srcRect/>
          <a:stretch>
            <a:fillRect/>
          </a:stretch>
        </p:blipFill>
        <p:spPr bwMode="auto">
          <a:xfrm>
            <a:off x="500034" y="3143248"/>
            <a:ext cx="4505325" cy="2786082"/>
          </a:xfrm>
          <a:prstGeom prst="rect">
            <a:avLst/>
          </a:prstGeom>
          <a:noFill/>
          <a:ln w="9525">
            <a:noFill/>
            <a:miter lim="800000"/>
            <a:headEnd/>
            <a:tailEnd/>
          </a:ln>
          <a:effectLst/>
        </p:spPr>
      </p:pic>
      <p:pic>
        <p:nvPicPr>
          <p:cNvPr id="75782" name="Picture 6"/>
          <p:cNvPicPr>
            <a:picLocks noChangeAspect="1" noChangeArrowheads="1"/>
          </p:cNvPicPr>
          <p:nvPr/>
        </p:nvPicPr>
        <p:blipFill>
          <a:blip r:embed="rId6"/>
          <a:srcRect/>
          <a:stretch>
            <a:fillRect/>
          </a:stretch>
        </p:blipFill>
        <p:spPr bwMode="auto">
          <a:xfrm>
            <a:off x="5000628" y="3500438"/>
            <a:ext cx="3921477"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Pressure Control valve symbols</a:t>
            </a:r>
            <a:endParaRPr lang="en-IN" sz="3200" dirty="0">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a:srcRect l="3912" t="2756" r="78090" b="63788"/>
          <a:stretch>
            <a:fillRect/>
          </a:stretch>
        </p:blipFill>
        <p:spPr bwMode="auto">
          <a:xfrm>
            <a:off x="714348" y="928670"/>
            <a:ext cx="1285884" cy="1428760"/>
          </a:xfrm>
          <a:prstGeom prst="rect">
            <a:avLst/>
          </a:prstGeom>
          <a:noFill/>
          <a:ln w="9525">
            <a:noFill/>
            <a:miter lim="800000"/>
            <a:headEnd/>
            <a:tailEnd/>
          </a:ln>
        </p:spPr>
      </p:pic>
      <p:sp>
        <p:nvSpPr>
          <p:cNvPr id="5" name="Rectangle 4"/>
          <p:cNvSpPr/>
          <p:nvPr/>
        </p:nvSpPr>
        <p:spPr>
          <a:xfrm>
            <a:off x="214282" y="2428868"/>
            <a:ext cx="2745367" cy="369332"/>
          </a:xfrm>
          <a:prstGeom prst="rect">
            <a:avLst/>
          </a:prstGeom>
        </p:spPr>
        <p:txBody>
          <a:bodyPr wrap="none">
            <a:spAutoFit/>
          </a:bodyPr>
          <a:lstStyle/>
          <a:p>
            <a:r>
              <a:rPr lang="en-US" dirty="0" smtClean="0">
                <a:solidFill>
                  <a:srgbClr val="FF0000"/>
                </a:solidFill>
                <a:latin typeface="Times New Roman" pitchFamily="18" charset="0"/>
                <a:cs typeface="Times New Roman" pitchFamily="18" charset="0"/>
              </a:rPr>
              <a:t>Pilot-Operated Relief Valve</a:t>
            </a:r>
            <a:endParaRPr lang="en-IN" dirty="0"/>
          </a:p>
        </p:txBody>
      </p:sp>
      <p:pic>
        <p:nvPicPr>
          <p:cNvPr id="6" name="Picture 2"/>
          <p:cNvPicPr>
            <a:picLocks noChangeAspect="1" noChangeArrowheads="1"/>
          </p:cNvPicPr>
          <p:nvPr/>
        </p:nvPicPr>
        <p:blipFill>
          <a:blip r:embed="rId3"/>
          <a:srcRect/>
          <a:stretch>
            <a:fillRect/>
          </a:stretch>
        </p:blipFill>
        <p:spPr bwMode="auto">
          <a:xfrm>
            <a:off x="3357554" y="857233"/>
            <a:ext cx="2282910" cy="1500197"/>
          </a:xfrm>
          <a:prstGeom prst="rect">
            <a:avLst/>
          </a:prstGeom>
          <a:noFill/>
          <a:ln w="9525">
            <a:noFill/>
            <a:miter lim="800000"/>
            <a:headEnd/>
            <a:tailEnd/>
          </a:ln>
          <a:effectLst/>
        </p:spPr>
      </p:pic>
      <p:sp>
        <p:nvSpPr>
          <p:cNvPr id="7" name="Rectangle 6"/>
          <p:cNvSpPr/>
          <p:nvPr/>
        </p:nvSpPr>
        <p:spPr>
          <a:xfrm>
            <a:off x="3357554" y="2428868"/>
            <a:ext cx="2508123" cy="369332"/>
          </a:xfrm>
          <a:prstGeom prst="rect">
            <a:avLst/>
          </a:prstGeom>
        </p:spPr>
        <p:txBody>
          <a:bodyPr wrap="none">
            <a:spAutoFit/>
          </a:bodyPr>
          <a:lstStyle/>
          <a:p>
            <a:r>
              <a:rPr lang="en-US" dirty="0" smtClean="0">
                <a:solidFill>
                  <a:srgbClr val="FF0000"/>
                </a:solidFill>
                <a:latin typeface="Times New Roman" pitchFamily="18" charset="0"/>
                <a:cs typeface="Times New Roman" pitchFamily="18" charset="0"/>
              </a:rPr>
              <a:t>Pressure-Reducing Valve</a:t>
            </a:r>
            <a:endParaRPr lang="en-IN" dirty="0"/>
          </a:p>
        </p:txBody>
      </p:sp>
      <p:pic>
        <p:nvPicPr>
          <p:cNvPr id="8" name="Picture 8"/>
          <p:cNvPicPr>
            <a:picLocks noChangeAspect="1" noChangeArrowheads="1"/>
          </p:cNvPicPr>
          <p:nvPr/>
        </p:nvPicPr>
        <p:blipFill>
          <a:blip r:embed="rId4"/>
          <a:srcRect l="12694" r="7512"/>
          <a:stretch>
            <a:fillRect/>
          </a:stretch>
        </p:blipFill>
        <p:spPr bwMode="auto">
          <a:xfrm>
            <a:off x="6286512" y="928670"/>
            <a:ext cx="2423057" cy="1357322"/>
          </a:xfrm>
          <a:prstGeom prst="rect">
            <a:avLst/>
          </a:prstGeom>
          <a:noFill/>
          <a:ln w="9525">
            <a:noFill/>
            <a:miter lim="800000"/>
            <a:headEnd/>
            <a:tailEnd/>
          </a:ln>
        </p:spPr>
      </p:pic>
      <p:sp>
        <p:nvSpPr>
          <p:cNvPr id="9" name="Rectangle 8"/>
          <p:cNvSpPr/>
          <p:nvPr/>
        </p:nvSpPr>
        <p:spPr>
          <a:xfrm>
            <a:off x="6643702" y="2428868"/>
            <a:ext cx="1738681" cy="369332"/>
          </a:xfrm>
          <a:prstGeom prst="rect">
            <a:avLst/>
          </a:prstGeom>
        </p:spPr>
        <p:txBody>
          <a:bodyPr wrap="none">
            <a:spAutoFit/>
          </a:bodyPr>
          <a:lstStyle/>
          <a:p>
            <a:r>
              <a:rPr lang="en-US" dirty="0" smtClean="0">
                <a:solidFill>
                  <a:srgbClr val="FF0000"/>
                </a:solidFill>
                <a:latin typeface="Times New Roman" pitchFamily="18" charset="0"/>
                <a:cs typeface="Times New Roman" pitchFamily="18" charset="0"/>
              </a:rPr>
              <a:t>Unloading Valve</a:t>
            </a:r>
            <a:endParaRPr lang="en-IN" dirty="0"/>
          </a:p>
        </p:txBody>
      </p:sp>
      <p:pic>
        <p:nvPicPr>
          <p:cNvPr id="10" name="Picture 9"/>
          <p:cNvPicPr>
            <a:picLocks noChangeAspect="1" noChangeArrowheads="1"/>
          </p:cNvPicPr>
          <p:nvPr/>
        </p:nvPicPr>
        <p:blipFill>
          <a:blip r:embed="rId5"/>
          <a:srcRect l="15628" t="10822" r="9572" b="5344"/>
          <a:stretch>
            <a:fillRect/>
          </a:stretch>
        </p:blipFill>
        <p:spPr bwMode="auto">
          <a:xfrm>
            <a:off x="214282" y="3357562"/>
            <a:ext cx="2071702" cy="1643074"/>
          </a:xfrm>
          <a:prstGeom prst="rect">
            <a:avLst/>
          </a:prstGeom>
          <a:noFill/>
          <a:ln w="9525">
            <a:noFill/>
            <a:miter lim="800000"/>
            <a:headEnd/>
            <a:tailEnd/>
          </a:ln>
        </p:spPr>
      </p:pic>
      <p:sp>
        <p:nvSpPr>
          <p:cNvPr id="11" name="Rectangle 10"/>
          <p:cNvSpPr/>
          <p:nvPr/>
        </p:nvSpPr>
        <p:spPr>
          <a:xfrm>
            <a:off x="500034" y="5286388"/>
            <a:ext cx="1648913" cy="369332"/>
          </a:xfrm>
          <a:prstGeom prst="rect">
            <a:avLst/>
          </a:prstGeom>
        </p:spPr>
        <p:txBody>
          <a:bodyPr wrap="none">
            <a:spAutoFit/>
          </a:bodyPr>
          <a:lstStyle/>
          <a:p>
            <a:r>
              <a:rPr lang="en-US" dirty="0" smtClean="0">
                <a:solidFill>
                  <a:srgbClr val="FF0000"/>
                </a:solidFill>
                <a:latin typeface="Times New Roman" pitchFamily="18" charset="0"/>
                <a:cs typeface="Times New Roman" pitchFamily="18" charset="0"/>
              </a:rPr>
              <a:t>Sequence Valve</a:t>
            </a:r>
            <a:endParaRPr lang="en-IN" dirty="0"/>
          </a:p>
        </p:txBody>
      </p:sp>
      <p:pic>
        <p:nvPicPr>
          <p:cNvPr id="12" name="Picture 2"/>
          <p:cNvPicPr>
            <a:picLocks noChangeAspect="1" noChangeArrowheads="1"/>
          </p:cNvPicPr>
          <p:nvPr/>
        </p:nvPicPr>
        <p:blipFill>
          <a:blip r:embed="rId6"/>
          <a:srcRect/>
          <a:stretch>
            <a:fillRect/>
          </a:stretch>
        </p:blipFill>
        <p:spPr bwMode="auto">
          <a:xfrm>
            <a:off x="3357554" y="3286124"/>
            <a:ext cx="2071702" cy="1285884"/>
          </a:xfrm>
          <a:prstGeom prst="rect">
            <a:avLst/>
          </a:prstGeom>
          <a:noFill/>
          <a:ln w="9525">
            <a:noFill/>
            <a:miter lim="800000"/>
            <a:headEnd/>
            <a:tailEnd/>
          </a:ln>
          <a:effectLst/>
        </p:spPr>
      </p:pic>
      <p:sp>
        <p:nvSpPr>
          <p:cNvPr id="13" name="Rectangle 12"/>
          <p:cNvSpPr/>
          <p:nvPr/>
        </p:nvSpPr>
        <p:spPr>
          <a:xfrm>
            <a:off x="3357554" y="5143512"/>
            <a:ext cx="2281394" cy="369332"/>
          </a:xfrm>
          <a:prstGeom prst="rect">
            <a:avLst/>
          </a:prstGeom>
        </p:spPr>
        <p:txBody>
          <a:bodyPr wrap="none">
            <a:spAutoFit/>
          </a:bodyPr>
          <a:lstStyle/>
          <a:p>
            <a:r>
              <a:rPr lang="en-US" dirty="0" smtClean="0">
                <a:solidFill>
                  <a:srgbClr val="FF0000"/>
                </a:solidFill>
                <a:latin typeface="Times New Roman" pitchFamily="18" charset="0"/>
                <a:cs typeface="Times New Roman" pitchFamily="18" charset="0"/>
              </a:rPr>
              <a:t>Counterbalance valves</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sz="3200" dirty="0" smtClean="0">
                <a:latin typeface="Times New Roman" pitchFamily="18" charset="0"/>
                <a:cs typeface="Times New Roman" pitchFamily="18" charset="0"/>
              </a:rPr>
              <a:t>Direction Control valve Symbol</a:t>
            </a:r>
            <a:endParaRPr lang="en-IN" sz="3200" dirty="0">
              <a:latin typeface="Times New Roman" pitchFamily="18" charset="0"/>
              <a:cs typeface="Times New Roman" pitchFamily="18" charset="0"/>
            </a:endParaRPr>
          </a:p>
        </p:txBody>
      </p:sp>
      <p:pic>
        <p:nvPicPr>
          <p:cNvPr id="71683" name="Picture 3"/>
          <p:cNvPicPr>
            <a:picLocks noGrp="1" noChangeAspect="1" noChangeArrowheads="1"/>
          </p:cNvPicPr>
          <p:nvPr>
            <p:ph idx="1"/>
          </p:nvPr>
        </p:nvPicPr>
        <p:blipFill>
          <a:blip r:embed="rId2"/>
          <a:srcRect/>
          <a:stretch>
            <a:fillRect/>
          </a:stretch>
        </p:blipFill>
        <p:spPr bwMode="auto">
          <a:xfrm>
            <a:off x="428596" y="928670"/>
            <a:ext cx="2428892" cy="930214"/>
          </a:xfrm>
          <a:prstGeom prst="rect">
            <a:avLst/>
          </a:prstGeom>
          <a:noFill/>
          <a:ln w="9525">
            <a:noFill/>
            <a:miter lim="800000"/>
            <a:headEnd/>
            <a:tailEnd/>
          </a:ln>
          <a:effectLst/>
        </p:spPr>
      </p:pic>
      <p:sp>
        <p:nvSpPr>
          <p:cNvPr id="7" name="Rectangle 6"/>
          <p:cNvSpPr/>
          <p:nvPr/>
        </p:nvSpPr>
        <p:spPr>
          <a:xfrm>
            <a:off x="785786" y="2071678"/>
            <a:ext cx="1422184" cy="369332"/>
          </a:xfrm>
          <a:prstGeom prst="rect">
            <a:avLst/>
          </a:prstGeom>
        </p:spPr>
        <p:txBody>
          <a:bodyPr wrap="none">
            <a:spAutoFit/>
          </a:bodyPr>
          <a:lstStyle/>
          <a:p>
            <a:r>
              <a:rPr lang="en-IN" dirty="0" smtClean="0">
                <a:solidFill>
                  <a:srgbClr val="FF0000"/>
                </a:solidFill>
                <a:latin typeface="Times New Roman" pitchFamily="18" charset="0"/>
                <a:cs typeface="Times New Roman" pitchFamily="18" charset="0"/>
              </a:rPr>
              <a:t>Check valves</a:t>
            </a:r>
            <a:endParaRPr lang="en-IN" dirty="0"/>
          </a:p>
        </p:txBody>
      </p:sp>
      <p:pic>
        <p:nvPicPr>
          <p:cNvPr id="71682" name="Picture 2"/>
          <p:cNvPicPr>
            <a:picLocks noChangeAspect="1" noChangeArrowheads="1"/>
          </p:cNvPicPr>
          <p:nvPr/>
        </p:nvPicPr>
        <p:blipFill>
          <a:blip r:embed="rId3"/>
          <a:srcRect/>
          <a:stretch>
            <a:fillRect/>
          </a:stretch>
        </p:blipFill>
        <p:spPr bwMode="auto">
          <a:xfrm>
            <a:off x="3143240" y="785794"/>
            <a:ext cx="2786082" cy="1148000"/>
          </a:xfrm>
          <a:prstGeom prst="rect">
            <a:avLst/>
          </a:prstGeom>
          <a:noFill/>
          <a:ln w="9525">
            <a:noFill/>
            <a:miter lim="800000"/>
            <a:headEnd/>
            <a:tailEnd/>
          </a:ln>
          <a:effectLst/>
        </p:spPr>
      </p:pic>
      <p:sp>
        <p:nvSpPr>
          <p:cNvPr id="8" name="Rectangle 7"/>
          <p:cNvSpPr/>
          <p:nvPr/>
        </p:nvSpPr>
        <p:spPr>
          <a:xfrm>
            <a:off x="3714744" y="2071678"/>
            <a:ext cx="1486304" cy="369332"/>
          </a:xfrm>
          <a:prstGeom prst="rect">
            <a:avLst/>
          </a:prstGeom>
        </p:spPr>
        <p:txBody>
          <a:bodyPr wrap="none">
            <a:spAutoFit/>
          </a:bodyPr>
          <a:lstStyle/>
          <a:p>
            <a:r>
              <a:rPr lang="en-IN" dirty="0" smtClean="0">
                <a:solidFill>
                  <a:srgbClr val="FF0000"/>
                </a:solidFill>
                <a:latin typeface="Times New Roman" pitchFamily="18" charset="0"/>
                <a:cs typeface="Times New Roman" pitchFamily="18" charset="0"/>
              </a:rPr>
              <a:t>Shuttle valves</a:t>
            </a:r>
            <a:endParaRPr lang="en-IN" dirty="0">
              <a:solidFill>
                <a:srgbClr val="FF0000"/>
              </a:solidFill>
            </a:endParaRPr>
          </a:p>
        </p:txBody>
      </p:sp>
      <p:pic>
        <p:nvPicPr>
          <p:cNvPr id="3" name="Picture 3"/>
          <p:cNvPicPr>
            <a:picLocks noChangeAspect="1" noChangeArrowheads="1"/>
          </p:cNvPicPr>
          <p:nvPr/>
        </p:nvPicPr>
        <p:blipFill>
          <a:blip r:embed="rId4"/>
          <a:srcRect/>
          <a:stretch>
            <a:fillRect/>
          </a:stretch>
        </p:blipFill>
        <p:spPr bwMode="auto">
          <a:xfrm>
            <a:off x="6643702" y="1285860"/>
            <a:ext cx="1152525" cy="723900"/>
          </a:xfrm>
          <a:prstGeom prst="rect">
            <a:avLst/>
          </a:prstGeom>
          <a:noFill/>
          <a:ln w="9525">
            <a:noFill/>
            <a:miter lim="800000"/>
            <a:headEnd/>
            <a:tailEnd/>
          </a:ln>
          <a:effectLst/>
        </p:spPr>
      </p:pic>
      <p:sp>
        <p:nvSpPr>
          <p:cNvPr id="9" name="Rectangle 8"/>
          <p:cNvSpPr/>
          <p:nvPr/>
        </p:nvSpPr>
        <p:spPr>
          <a:xfrm>
            <a:off x="5286380" y="2071678"/>
            <a:ext cx="4200830" cy="369332"/>
          </a:xfrm>
          <a:prstGeom prst="rect">
            <a:avLst/>
          </a:prstGeom>
        </p:spPr>
        <p:txBody>
          <a:bodyPr wrap="none">
            <a:spAutoFit/>
          </a:bodyPr>
          <a:lstStyle/>
          <a:p>
            <a:r>
              <a:rPr lang="en-IN" dirty="0" smtClean="0">
                <a:solidFill>
                  <a:srgbClr val="FF0000"/>
                </a:solidFill>
                <a:latin typeface="Times New Roman" pitchFamily="18" charset="0"/>
                <a:cs typeface="Times New Roman" pitchFamily="18" charset="0"/>
              </a:rPr>
              <a:t>3/2 way valve : 3ports and 2 position DCV </a:t>
            </a:r>
            <a:endParaRPr lang="en-IN" dirty="0">
              <a:solidFill>
                <a:srgbClr val="FF0000"/>
              </a:solidFill>
              <a:latin typeface="Times New Roman" pitchFamily="18" charset="0"/>
              <a:cs typeface="Times New Roman" pitchFamily="18" charset="0"/>
            </a:endParaRPr>
          </a:p>
        </p:txBody>
      </p:sp>
      <p:pic>
        <p:nvPicPr>
          <p:cNvPr id="71684" name="Picture 4"/>
          <p:cNvPicPr>
            <a:picLocks noChangeAspect="1" noChangeArrowheads="1"/>
          </p:cNvPicPr>
          <p:nvPr/>
        </p:nvPicPr>
        <p:blipFill>
          <a:blip r:embed="rId5"/>
          <a:srcRect/>
          <a:stretch>
            <a:fillRect/>
          </a:stretch>
        </p:blipFill>
        <p:spPr bwMode="auto">
          <a:xfrm>
            <a:off x="500034" y="2857496"/>
            <a:ext cx="1781175" cy="962025"/>
          </a:xfrm>
          <a:prstGeom prst="rect">
            <a:avLst/>
          </a:prstGeom>
          <a:noFill/>
          <a:ln w="9525">
            <a:noFill/>
            <a:miter lim="800000"/>
            <a:headEnd/>
            <a:tailEnd/>
          </a:ln>
          <a:effectLst/>
        </p:spPr>
      </p:pic>
      <p:pic>
        <p:nvPicPr>
          <p:cNvPr id="71685" name="Picture 5"/>
          <p:cNvPicPr>
            <a:picLocks noChangeAspect="1" noChangeArrowheads="1"/>
          </p:cNvPicPr>
          <p:nvPr/>
        </p:nvPicPr>
        <p:blipFill>
          <a:blip r:embed="rId6"/>
          <a:srcRect/>
          <a:stretch>
            <a:fillRect/>
          </a:stretch>
        </p:blipFill>
        <p:spPr bwMode="auto">
          <a:xfrm>
            <a:off x="2928926" y="2786058"/>
            <a:ext cx="2047875" cy="1095375"/>
          </a:xfrm>
          <a:prstGeom prst="rect">
            <a:avLst/>
          </a:prstGeom>
          <a:noFill/>
          <a:ln w="9525">
            <a:noFill/>
            <a:miter lim="800000"/>
            <a:headEnd/>
            <a:tailEnd/>
          </a:ln>
          <a:effectLst/>
        </p:spPr>
      </p:pic>
      <p:sp>
        <p:nvSpPr>
          <p:cNvPr id="13" name="TextBox 12"/>
          <p:cNvSpPr txBox="1"/>
          <p:nvPr/>
        </p:nvSpPr>
        <p:spPr>
          <a:xfrm>
            <a:off x="3143240" y="3929066"/>
            <a:ext cx="1785950" cy="646331"/>
          </a:xfrm>
          <a:prstGeom prst="rect">
            <a:avLst/>
          </a:prstGeom>
          <a:noFill/>
        </p:spPr>
        <p:txBody>
          <a:bodyPr wrap="square" rtlCol="0">
            <a:spAutoFit/>
          </a:bodyPr>
          <a:lstStyle/>
          <a:p>
            <a:r>
              <a:rPr lang="en-US" dirty="0" smtClean="0">
                <a:solidFill>
                  <a:srgbClr val="FF0000"/>
                </a:solidFill>
              </a:rPr>
              <a:t>5/2 Solenoid Operated D.C.V.</a:t>
            </a:r>
            <a:endParaRPr lang="en-IN" dirty="0">
              <a:solidFill>
                <a:srgbClr val="FF0000"/>
              </a:solidFill>
            </a:endParaRPr>
          </a:p>
        </p:txBody>
      </p:sp>
      <p:sp>
        <p:nvSpPr>
          <p:cNvPr id="14" name="TextBox 13"/>
          <p:cNvSpPr txBox="1"/>
          <p:nvPr/>
        </p:nvSpPr>
        <p:spPr>
          <a:xfrm>
            <a:off x="714348" y="3929066"/>
            <a:ext cx="1643074" cy="646331"/>
          </a:xfrm>
          <a:prstGeom prst="rect">
            <a:avLst/>
          </a:prstGeom>
          <a:noFill/>
        </p:spPr>
        <p:txBody>
          <a:bodyPr wrap="square" rtlCol="0">
            <a:spAutoFit/>
          </a:bodyPr>
          <a:lstStyle/>
          <a:p>
            <a:r>
              <a:rPr lang="en-US" dirty="0" smtClean="0">
                <a:solidFill>
                  <a:srgbClr val="FF0000"/>
                </a:solidFill>
              </a:rPr>
              <a:t>4/2 Solenoid Operated D.C.V.</a:t>
            </a:r>
            <a:endParaRPr lang="en-IN" dirty="0">
              <a:solidFill>
                <a:srgbClr val="FF0000"/>
              </a:solidFill>
            </a:endParaRPr>
          </a:p>
        </p:txBody>
      </p:sp>
      <p:pic>
        <p:nvPicPr>
          <p:cNvPr id="15" name="Picture 2"/>
          <p:cNvPicPr>
            <a:picLocks noChangeAspect="1" noChangeArrowheads="1"/>
          </p:cNvPicPr>
          <p:nvPr/>
        </p:nvPicPr>
        <p:blipFill>
          <a:blip r:embed="rId7"/>
          <a:srcRect/>
          <a:stretch>
            <a:fillRect/>
          </a:stretch>
        </p:blipFill>
        <p:spPr bwMode="auto">
          <a:xfrm>
            <a:off x="5072067" y="2928934"/>
            <a:ext cx="1857388" cy="602000"/>
          </a:xfrm>
          <a:prstGeom prst="rect">
            <a:avLst/>
          </a:prstGeom>
          <a:noFill/>
          <a:ln w="9525">
            <a:noFill/>
            <a:miter lim="800000"/>
            <a:headEnd/>
            <a:tailEnd/>
          </a:ln>
          <a:effectLst/>
        </p:spPr>
      </p:pic>
      <p:pic>
        <p:nvPicPr>
          <p:cNvPr id="16" name="Picture 3"/>
          <p:cNvPicPr>
            <a:picLocks noChangeAspect="1" noChangeArrowheads="1"/>
          </p:cNvPicPr>
          <p:nvPr/>
        </p:nvPicPr>
        <p:blipFill>
          <a:blip r:embed="rId8"/>
          <a:srcRect/>
          <a:stretch>
            <a:fillRect/>
          </a:stretch>
        </p:blipFill>
        <p:spPr bwMode="auto">
          <a:xfrm>
            <a:off x="6844378" y="2857496"/>
            <a:ext cx="2299622" cy="642942"/>
          </a:xfrm>
          <a:prstGeom prst="rect">
            <a:avLst/>
          </a:prstGeom>
          <a:noFill/>
          <a:ln w="9525">
            <a:noFill/>
            <a:miter lim="800000"/>
            <a:headEnd/>
            <a:tailEnd/>
          </a:ln>
          <a:effectLst/>
        </p:spPr>
      </p:pic>
      <p:pic>
        <p:nvPicPr>
          <p:cNvPr id="17" name="Picture 4"/>
          <p:cNvPicPr>
            <a:picLocks noChangeAspect="1" noChangeArrowheads="1"/>
          </p:cNvPicPr>
          <p:nvPr/>
        </p:nvPicPr>
        <p:blipFill>
          <a:blip r:embed="rId9"/>
          <a:srcRect/>
          <a:stretch>
            <a:fillRect/>
          </a:stretch>
        </p:blipFill>
        <p:spPr bwMode="auto">
          <a:xfrm>
            <a:off x="428596" y="4857760"/>
            <a:ext cx="2056001" cy="642942"/>
          </a:xfrm>
          <a:prstGeom prst="rect">
            <a:avLst/>
          </a:prstGeom>
          <a:noFill/>
          <a:ln w="9525">
            <a:noFill/>
            <a:miter lim="800000"/>
            <a:headEnd/>
            <a:tailEnd/>
          </a:ln>
          <a:effectLst/>
        </p:spPr>
      </p:pic>
      <p:pic>
        <p:nvPicPr>
          <p:cNvPr id="18" name="Picture 5"/>
          <p:cNvPicPr>
            <a:picLocks noChangeAspect="1" noChangeArrowheads="1"/>
          </p:cNvPicPr>
          <p:nvPr/>
        </p:nvPicPr>
        <p:blipFill>
          <a:blip r:embed="rId10"/>
          <a:srcRect/>
          <a:stretch>
            <a:fillRect/>
          </a:stretch>
        </p:blipFill>
        <p:spPr bwMode="auto">
          <a:xfrm>
            <a:off x="3357554" y="4786322"/>
            <a:ext cx="2347822" cy="642942"/>
          </a:xfrm>
          <a:prstGeom prst="rect">
            <a:avLst/>
          </a:prstGeom>
          <a:noFill/>
          <a:ln w="9525">
            <a:noFill/>
            <a:miter lim="800000"/>
            <a:headEnd/>
            <a:tailEnd/>
          </a:ln>
          <a:effectLst/>
        </p:spPr>
      </p:pic>
      <p:pic>
        <p:nvPicPr>
          <p:cNvPr id="19" name="Picture 6"/>
          <p:cNvPicPr>
            <a:picLocks noChangeAspect="1" noChangeArrowheads="1"/>
          </p:cNvPicPr>
          <p:nvPr/>
        </p:nvPicPr>
        <p:blipFill>
          <a:blip r:embed="rId11"/>
          <a:srcRect/>
          <a:stretch>
            <a:fillRect/>
          </a:stretch>
        </p:blipFill>
        <p:spPr bwMode="auto">
          <a:xfrm>
            <a:off x="6286512" y="4786322"/>
            <a:ext cx="2172701" cy="642942"/>
          </a:xfrm>
          <a:prstGeom prst="rect">
            <a:avLst/>
          </a:prstGeom>
          <a:noFill/>
          <a:ln w="9525">
            <a:noFill/>
            <a:miter lim="800000"/>
            <a:headEnd/>
            <a:tailEnd/>
          </a:ln>
          <a:effectLst/>
        </p:spPr>
      </p:pic>
      <p:sp>
        <p:nvSpPr>
          <p:cNvPr id="20" name="TextBox 19"/>
          <p:cNvSpPr txBox="1"/>
          <p:nvPr/>
        </p:nvSpPr>
        <p:spPr>
          <a:xfrm>
            <a:off x="5286380" y="3857628"/>
            <a:ext cx="1357322" cy="646331"/>
          </a:xfrm>
          <a:prstGeom prst="rect">
            <a:avLst/>
          </a:prstGeom>
          <a:noFill/>
        </p:spPr>
        <p:txBody>
          <a:bodyPr wrap="square" rtlCol="0">
            <a:spAutoFit/>
          </a:bodyPr>
          <a:lstStyle/>
          <a:p>
            <a:r>
              <a:rPr lang="en-US" dirty="0" smtClean="0">
                <a:solidFill>
                  <a:srgbClr val="FF0000"/>
                </a:solidFill>
              </a:rPr>
              <a:t>4/3 Closed centre D.C.V</a:t>
            </a:r>
            <a:endParaRPr lang="en-IN" dirty="0">
              <a:solidFill>
                <a:srgbClr val="FF0000"/>
              </a:solidFill>
            </a:endParaRPr>
          </a:p>
        </p:txBody>
      </p:sp>
      <p:sp>
        <p:nvSpPr>
          <p:cNvPr id="21" name="TextBox 20"/>
          <p:cNvSpPr txBox="1"/>
          <p:nvPr/>
        </p:nvSpPr>
        <p:spPr>
          <a:xfrm>
            <a:off x="7143768" y="3786190"/>
            <a:ext cx="2000232" cy="369332"/>
          </a:xfrm>
          <a:prstGeom prst="rect">
            <a:avLst/>
          </a:prstGeom>
          <a:noFill/>
        </p:spPr>
        <p:txBody>
          <a:bodyPr wrap="square" rtlCol="0">
            <a:spAutoFit/>
          </a:bodyPr>
          <a:lstStyle/>
          <a:p>
            <a:pPr algn="just"/>
            <a:r>
              <a:rPr lang="en-US" dirty="0" smtClean="0">
                <a:solidFill>
                  <a:srgbClr val="FF0000"/>
                </a:solidFill>
              </a:rPr>
              <a:t>4/3TandemCentre</a:t>
            </a:r>
            <a:endParaRPr lang="en-IN" dirty="0">
              <a:solidFill>
                <a:srgbClr val="FF0000"/>
              </a:solidFill>
            </a:endParaRPr>
          </a:p>
        </p:txBody>
      </p:sp>
      <p:sp>
        <p:nvSpPr>
          <p:cNvPr id="22" name="TextBox 21"/>
          <p:cNvSpPr txBox="1"/>
          <p:nvPr/>
        </p:nvSpPr>
        <p:spPr>
          <a:xfrm>
            <a:off x="500034" y="5715016"/>
            <a:ext cx="2214578" cy="369332"/>
          </a:xfrm>
          <a:prstGeom prst="rect">
            <a:avLst/>
          </a:prstGeom>
          <a:noFill/>
        </p:spPr>
        <p:txBody>
          <a:bodyPr wrap="square" rtlCol="0">
            <a:spAutoFit/>
          </a:bodyPr>
          <a:lstStyle/>
          <a:p>
            <a:r>
              <a:rPr lang="en-US" dirty="0" smtClean="0">
                <a:solidFill>
                  <a:srgbClr val="FF0000"/>
                </a:solidFill>
              </a:rPr>
              <a:t>4/3 Floating Neutral</a:t>
            </a:r>
            <a:endParaRPr lang="en-IN" dirty="0">
              <a:solidFill>
                <a:srgbClr val="FF0000"/>
              </a:solidFill>
            </a:endParaRPr>
          </a:p>
        </p:txBody>
      </p:sp>
      <p:sp>
        <p:nvSpPr>
          <p:cNvPr id="23" name="TextBox 22"/>
          <p:cNvSpPr txBox="1"/>
          <p:nvPr/>
        </p:nvSpPr>
        <p:spPr>
          <a:xfrm>
            <a:off x="3500430" y="5643578"/>
            <a:ext cx="2214578" cy="369332"/>
          </a:xfrm>
          <a:prstGeom prst="rect">
            <a:avLst/>
          </a:prstGeom>
          <a:noFill/>
        </p:spPr>
        <p:txBody>
          <a:bodyPr wrap="square" rtlCol="0">
            <a:spAutoFit/>
          </a:bodyPr>
          <a:lstStyle/>
          <a:p>
            <a:r>
              <a:rPr lang="en-US" dirty="0" smtClean="0">
                <a:solidFill>
                  <a:srgbClr val="FF0000"/>
                </a:solidFill>
              </a:rPr>
              <a:t>4/3 Open Center</a:t>
            </a:r>
            <a:endParaRPr lang="en-IN" dirty="0">
              <a:solidFill>
                <a:srgbClr val="FF0000"/>
              </a:solidFill>
            </a:endParaRPr>
          </a:p>
        </p:txBody>
      </p:sp>
      <p:sp>
        <p:nvSpPr>
          <p:cNvPr id="24" name="TextBox 23"/>
          <p:cNvSpPr txBox="1"/>
          <p:nvPr/>
        </p:nvSpPr>
        <p:spPr>
          <a:xfrm>
            <a:off x="6429388" y="5643578"/>
            <a:ext cx="2500330" cy="369332"/>
          </a:xfrm>
          <a:prstGeom prst="rect">
            <a:avLst/>
          </a:prstGeom>
          <a:noFill/>
        </p:spPr>
        <p:txBody>
          <a:bodyPr wrap="square" rtlCol="0">
            <a:spAutoFit/>
          </a:bodyPr>
          <a:lstStyle/>
          <a:p>
            <a:r>
              <a:rPr lang="en-US" dirty="0" smtClean="0">
                <a:solidFill>
                  <a:srgbClr val="FF0000"/>
                </a:solidFill>
              </a:rPr>
              <a:t>4/3 Regenerative Center</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Flow Control valve Symbol</a:t>
            </a:r>
            <a:endParaRPr lang="en-IN" sz="3200" dirty="0">
              <a:latin typeface="Times New Roman" pitchFamily="18" charset="0"/>
              <a:cs typeface="Times New Roman" pitchFamily="18" charset="0"/>
            </a:endParaRPr>
          </a:p>
        </p:txBody>
      </p:sp>
      <p:pic>
        <p:nvPicPr>
          <p:cNvPr id="71682" name="Picture 2"/>
          <p:cNvPicPr>
            <a:picLocks noGrp="1" noChangeAspect="1" noChangeArrowheads="1"/>
          </p:cNvPicPr>
          <p:nvPr>
            <p:ph idx="1"/>
          </p:nvPr>
        </p:nvPicPr>
        <p:blipFill>
          <a:blip r:embed="rId2"/>
          <a:srcRect/>
          <a:stretch>
            <a:fillRect/>
          </a:stretch>
        </p:blipFill>
        <p:spPr bwMode="auto">
          <a:xfrm>
            <a:off x="785786" y="1428736"/>
            <a:ext cx="1200150" cy="79057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3000364" y="1285860"/>
            <a:ext cx="2038350" cy="857250"/>
          </a:xfrm>
          <a:prstGeom prst="rect">
            <a:avLst/>
          </a:prstGeom>
          <a:noFill/>
          <a:ln w="9525">
            <a:noFill/>
            <a:miter lim="800000"/>
            <a:headEnd/>
            <a:tailEnd/>
          </a:ln>
          <a:effectLst/>
        </p:spPr>
      </p:pic>
      <p:pic>
        <p:nvPicPr>
          <p:cNvPr id="71684" name="Picture 4"/>
          <p:cNvPicPr>
            <a:picLocks noChangeAspect="1" noChangeArrowheads="1"/>
          </p:cNvPicPr>
          <p:nvPr/>
        </p:nvPicPr>
        <p:blipFill>
          <a:blip r:embed="rId4"/>
          <a:srcRect/>
          <a:stretch>
            <a:fillRect/>
          </a:stretch>
        </p:blipFill>
        <p:spPr bwMode="auto">
          <a:xfrm>
            <a:off x="6215074" y="1214422"/>
            <a:ext cx="2133600" cy="1095373"/>
          </a:xfrm>
          <a:prstGeom prst="rect">
            <a:avLst/>
          </a:prstGeom>
          <a:noFill/>
          <a:ln w="9525">
            <a:noFill/>
            <a:miter lim="800000"/>
            <a:headEnd/>
            <a:tailEnd/>
          </a:ln>
          <a:effectLst/>
        </p:spPr>
      </p:pic>
      <p:pic>
        <p:nvPicPr>
          <p:cNvPr id="71685" name="Picture 5"/>
          <p:cNvPicPr>
            <a:picLocks noChangeAspect="1" noChangeArrowheads="1"/>
          </p:cNvPicPr>
          <p:nvPr/>
        </p:nvPicPr>
        <p:blipFill>
          <a:blip r:embed="rId5"/>
          <a:srcRect/>
          <a:stretch>
            <a:fillRect/>
          </a:stretch>
        </p:blipFill>
        <p:spPr bwMode="auto">
          <a:xfrm>
            <a:off x="785786" y="3214686"/>
            <a:ext cx="971550" cy="838200"/>
          </a:xfrm>
          <a:prstGeom prst="rect">
            <a:avLst/>
          </a:prstGeom>
          <a:noFill/>
          <a:ln w="9525">
            <a:noFill/>
            <a:miter lim="800000"/>
            <a:headEnd/>
            <a:tailEnd/>
          </a:ln>
          <a:effectLst/>
        </p:spPr>
      </p:pic>
      <p:sp>
        <p:nvSpPr>
          <p:cNvPr id="13" name="TextBox 12"/>
          <p:cNvSpPr txBox="1"/>
          <p:nvPr/>
        </p:nvSpPr>
        <p:spPr>
          <a:xfrm>
            <a:off x="428596" y="2214554"/>
            <a:ext cx="178595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Variable Flow Control Valve</a:t>
            </a:r>
            <a:endParaRPr lang="en-IN" dirty="0">
              <a:solidFill>
                <a:srgbClr val="FF0000"/>
              </a:solidFill>
              <a:latin typeface="Times New Roman" pitchFamily="18" charset="0"/>
              <a:cs typeface="Times New Roman" pitchFamily="18" charset="0"/>
            </a:endParaRPr>
          </a:p>
        </p:txBody>
      </p:sp>
      <p:sp>
        <p:nvSpPr>
          <p:cNvPr id="14" name="TextBox 13"/>
          <p:cNvSpPr txBox="1"/>
          <p:nvPr/>
        </p:nvSpPr>
        <p:spPr>
          <a:xfrm>
            <a:off x="2500298" y="2357430"/>
            <a:ext cx="2928958" cy="369332"/>
          </a:xfrm>
          <a:prstGeom prst="rect">
            <a:avLst/>
          </a:prstGeom>
          <a:noFill/>
        </p:spPr>
        <p:txBody>
          <a:bodyPr wrap="square" rtlCol="0">
            <a:spAutoFit/>
          </a:bodyPr>
          <a:lstStyle/>
          <a:p>
            <a:r>
              <a:rPr lang="en-US" dirty="0" smtClean="0">
                <a:solidFill>
                  <a:srgbClr val="FF0000"/>
                </a:solidFill>
              </a:rPr>
              <a:t>Pressure compensated F.C.V.</a:t>
            </a:r>
            <a:endParaRPr lang="en-IN" dirty="0">
              <a:solidFill>
                <a:srgbClr val="FF0000"/>
              </a:solidFill>
            </a:endParaRPr>
          </a:p>
        </p:txBody>
      </p:sp>
      <p:sp>
        <p:nvSpPr>
          <p:cNvPr id="15" name="TextBox 14"/>
          <p:cNvSpPr txBox="1"/>
          <p:nvPr/>
        </p:nvSpPr>
        <p:spPr>
          <a:xfrm>
            <a:off x="5643570" y="2357430"/>
            <a:ext cx="3500430" cy="369332"/>
          </a:xfrm>
          <a:prstGeom prst="rect">
            <a:avLst/>
          </a:prstGeom>
          <a:noFill/>
        </p:spPr>
        <p:txBody>
          <a:bodyPr wrap="square" rtlCol="0">
            <a:spAutoFit/>
          </a:bodyPr>
          <a:lstStyle/>
          <a:p>
            <a:r>
              <a:rPr lang="en-US" dirty="0" smtClean="0">
                <a:solidFill>
                  <a:srgbClr val="FF0000"/>
                </a:solidFill>
              </a:rPr>
              <a:t>Press. &amp; temp. Compensated F.C.V.</a:t>
            </a:r>
            <a:endParaRPr lang="en-IN" dirty="0">
              <a:solidFill>
                <a:srgbClr val="FF0000"/>
              </a:solidFill>
            </a:endParaRPr>
          </a:p>
        </p:txBody>
      </p:sp>
      <p:sp>
        <p:nvSpPr>
          <p:cNvPr id="16" name="TextBox 15"/>
          <p:cNvSpPr txBox="1"/>
          <p:nvPr/>
        </p:nvSpPr>
        <p:spPr>
          <a:xfrm>
            <a:off x="428596" y="4429132"/>
            <a:ext cx="2571768" cy="646331"/>
          </a:xfrm>
          <a:prstGeom prst="rect">
            <a:avLst/>
          </a:prstGeom>
          <a:noFill/>
        </p:spPr>
        <p:txBody>
          <a:bodyPr wrap="square" rtlCol="0">
            <a:spAutoFit/>
          </a:bodyPr>
          <a:lstStyle/>
          <a:p>
            <a:r>
              <a:rPr lang="en-US" dirty="0" smtClean="0">
                <a:solidFill>
                  <a:srgbClr val="FF0000"/>
                </a:solidFill>
              </a:rPr>
              <a:t>Flow control Valve with integral Check Valve</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solidFill>
                  <a:srgbClr val="FF0000"/>
                </a:solidFill>
                <a:latin typeface="Times New Roman" pitchFamily="18" charset="0"/>
                <a:cs typeface="Times New Roman" pitchFamily="18" charset="0"/>
              </a:rPr>
              <a:t>Auxiliary Devices in FPS </a:t>
            </a:r>
            <a:endParaRPr lang="en-IN" sz="3200" dirty="0">
              <a:solidFill>
                <a:srgbClr val="FF0000"/>
              </a:solidFill>
              <a:latin typeface="Times New Roman" pitchFamily="18" charset="0"/>
              <a:cs typeface="Times New Roman" pitchFamily="18" charset="0"/>
            </a:endParaRPr>
          </a:p>
        </p:txBody>
      </p:sp>
      <p:sp>
        <p:nvSpPr>
          <p:cNvPr id="5" name="TextBox 4"/>
          <p:cNvSpPr txBox="1"/>
          <p:nvPr/>
        </p:nvSpPr>
        <p:spPr>
          <a:xfrm>
            <a:off x="428596" y="928670"/>
            <a:ext cx="221457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Accumulators</a:t>
            </a:r>
            <a:endParaRPr lang="en-IN" b="1" dirty="0">
              <a:latin typeface="Times New Roman" pitchFamily="18" charset="0"/>
              <a:cs typeface="Times New Roman" pitchFamily="18" charset="0"/>
            </a:endParaRPr>
          </a:p>
        </p:txBody>
      </p:sp>
      <p:pic>
        <p:nvPicPr>
          <p:cNvPr id="72707" name="Picture 3"/>
          <p:cNvPicPr>
            <a:picLocks noChangeAspect="1" noChangeArrowheads="1"/>
          </p:cNvPicPr>
          <p:nvPr/>
        </p:nvPicPr>
        <p:blipFill>
          <a:blip r:embed="rId2"/>
          <a:srcRect/>
          <a:stretch>
            <a:fillRect/>
          </a:stretch>
        </p:blipFill>
        <p:spPr bwMode="auto">
          <a:xfrm>
            <a:off x="714348" y="1571612"/>
            <a:ext cx="542925" cy="1152525"/>
          </a:xfrm>
          <a:prstGeom prst="rect">
            <a:avLst/>
          </a:prstGeom>
          <a:noFill/>
          <a:ln w="9525">
            <a:noFill/>
            <a:miter lim="800000"/>
            <a:headEnd/>
            <a:tailEnd/>
          </a:ln>
          <a:effectLst/>
        </p:spPr>
      </p:pic>
      <p:pic>
        <p:nvPicPr>
          <p:cNvPr id="72708" name="Picture 4"/>
          <p:cNvPicPr>
            <a:picLocks noChangeAspect="1" noChangeArrowheads="1"/>
          </p:cNvPicPr>
          <p:nvPr/>
        </p:nvPicPr>
        <p:blipFill>
          <a:blip r:embed="rId3"/>
          <a:srcRect/>
          <a:stretch>
            <a:fillRect/>
          </a:stretch>
        </p:blipFill>
        <p:spPr bwMode="auto">
          <a:xfrm>
            <a:off x="2571736" y="1571612"/>
            <a:ext cx="685800" cy="1038225"/>
          </a:xfrm>
          <a:prstGeom prst="rect">
            <a:avLst/>
          </a:prstGeom>
          <a:noFill/>
          <a:ln w="9525">
            <a:noFill/>
            <a:miter lim="800000"/>
            <a:headEnd/>
            <a:tailEnd/>
          </a:ln>
          <a:effectLst/>
        </p:spPr>
      </p:pic>
      <p:pic>
        <p:nvPicPr>
          <p:cNvPr id="72709" name="Picture 5"/>
          <p:cNvPicPr>
            <a:picLocks noChangeAspect="1" noChangeArrowheads="1"/>
          </p:cNvPicPr>
          <p:nvPr/>
        </p:nvPicPr>
        <p:blipFill>
          <a:blip r:embed="rId4"/>
          <a:srcRect/>
          <a:stretch>
            <a:fillRect/>
          </a:stretch>
        </p:blipFill>
        <p:spPr bwMode="auto">
          <a:xfrm>
            <a:off x="4857752" y="1500174"/>
            <a:ext cx="752475" cy="1085850"/>
          </a:xfrm>
          <a:prstGeom prst="rect">
            <a:avLst/>
          </a:prstGeom>
          <a:noFill/>
          <a:ln w="9525">
            <a:noFill/>
            <a:miter lim="800000"/>
            <a:headEnd/>
            <a:tailEnd/>
          </a:ln>
          <a:effectLst/>
        </p:spPr>
      </p:pic>
      <p:pic>
        <p:nvPicPr>
          <p:cNvPr id="72710" name="Picture 6"/>
          <p:cNvPicPr>
            <a:picLocks noChangeAspect="1" noChangeArrowheads="1"/>
          </p:cNvPicPr>
          <p:nvPr/>
        </p:nvPicPr>
        <p:blipFill>
          <a:blip r:embed="rId5"/>
          <a:srcRect/>
          <a:stretch>
            <a:fillRect/>
          </a:stretch>
        </p:blipFill>
        <p:spPr bwMode="auto">
          <a:xfrm>
            <a:off x="7429520" y="1428736"/>
            <a:ext cx="638175" cy="1038225"/>
          </a:xfrm>
          <a:prstGeom prst="rect">
            <a:avLst/>
          </a:prstGeom>
          <a:noFill/>
          <a:ln w="9525">
            <a:noFill/>
            <a:miter lim="800000"/>
            <a:headEnd/>
            <a:tailEnd/>
          </a:ln>
          <a:effectLst/>
        </p:spPr>
      </p:pic>
      <p:sp>
        <p:nvSpPr>
          <p:cNvPr id="10" name="TextBox 9"/>
          <p:cNvSpPr txBox="1"/>
          <p:nvPr/>
        </p:nvSpPr>
        <p:spPr>
          <a:xfrm>
            <a:off x="0" y="2786058"/>
            <a:ext cx="2071670" cy="369332"/>
          </a:xfrm>
          <a:prstGeom prst="rect">
            <a:avLst/>
          </a:prstGeom>
          <a:noFill/>
        </p:spPr>
        <p:txBody>
          <a:bodyPr wrap="square" rtlCol="0">
            <a:spAutoFit/>
          </a:bodyPr>
          <a:lstStyle/>
          <a:p>
            <a:r>
              <a:rPr lang="en-US" dirty="0" smtClean="0">
                <a:solidFill>
                  <a:srgbClr val="FF0000"/>
                </a:solidFill>
              </a:rPr>
              <a:t>Dead Weight Type</a:t>
            </a:r>
            <a:endParaRPr lang="en-IN" dirty="0">
              <a:solidFill>
                <a:srgbClr val="FF0000"/>
              </a:solidFill>
            </a:endParaRPr>
          </a:p>
        </p:txBody>
      </p:sp>
      <p:sp>
        <p:nvSpPr>
          <p:cNvPr id="11" name="TextBox 10"/>
          <p:cNvSpPr txBox="1"/>
          <p:nvPr/>
        </p:nvSpPr>
        <p:spPr>
          <a:xfrm>
            <a:off x="2071670" y="2786058"/>
            <a:ext cx="2357454" cy="369332"/>
          </a:xfrm>
          <a:prstGeom prst="rect">
            <a:avLst/>
          </a:prstGeom>
          <a:noFill/>
        </p:spPr>
        <p:txBody>
          <a:bodyPr wrap="square" rtlCol="0">
            <a:spAutoFit/>
          </a:bodyPr>
          <a:lstStyle/>
          <a:p>
            <a:r>
              <a:rPr lang="en-US" dirty="0" smtClean="0">
                <a:solidFill>
                  <a:srgbClr val="FF0000"/>
                </a:solidFill>
              </a:rPr>
              <a:t>Spring Loaded Type</a:t>
            </a:r>
            <a:endParaRPr lang="en-IN" dirty="0">
              <a:solidFill>
                <a:srgbClr val="FF0000"/>
              </a:solidFill>
            </a:endParaRPr>
          </a:p>
        </p:txBody>
      </p:sp>
      <p:sp>
        <p:nvSpPr>
          <p:cNvPr id="12" name="TextBox 11"/>
          <p:cNvSpPr txBox="1"/>
          <p:nvPr/>
        </p:nvSpPr>
        <p:spPr>
          <a:xfrm>
            <a:off x="4286248" y="2714620"/>
            <a:ext cx="2357454" cy="646331"/>
          </a:xfrm>
          <a:prstGeom prst="rect">
            <a:avLst/>
          </a:prstGeom>
          <a:noFill/>
        </p:spPr>
        <p:txBody>
          <a:bodyPr wrap="square" rtlCol="0">
            <a:spAutoFit/>
          </a:bodyPr>
          <a:lstStyle/>
          <a:p>
            <a:r>
              <a:rPr lang="en-US" dirty="0" smtClean="0">
                <a:solidFill>
                  <a:srgbClr val="FF0000"/>
                </a:solidFill>
              </a:rPr>
              <a:t>Gas Charged With separator</a:t>
            </a:r>
            <a:endParaRPr lang="en-IN" dirty="0">
              <a:solidFill>
                <a:srgbClr val="FF0000"/>
              </a:solidFill>
            </a:endParaRPr>
          </a:p>
        </p:txBody>
      </p:sp>
      <p:sp>
        <p:nvSpPr>
          <p:cNvPr id="13" name="TextBox 12"/>
          <p:cNvSpPr txBox="1"/>
          <p:nvPr/>
        </p:nvSpPr>
        <p:spPr>
          <a:xfrm>
            <a:off x="7000892" y="2571744"/>
            <a:ext cx="2000264" cy="646331"/>
          </a:xfrm>
          <a:prstGeom prst="rect">
            <a:avLst/>
          </a:prstGeom>
          <a:noFill/>
        </p:spPr>
        <p:txBody>
          <a:bodyPr wrap="square" rtlCol="0">
            <a:spAutoFit/>
          </a:bodyPr>
          <a:lstStyle/>
          <a:p>
            <a:r>
              <a:rPr lang="en-US" dirty="0" smtClean="0">
                <a:solidFill>
                  <a:srgbClr val="FF0000"/>
                </a:solidFill>
              </a:rPr>
              <a:t>Gas Charged Without Separator</a:t>
            </a:r>
            <a:endParaRPr lang="en-IN" dirty="0">
              <a:solidFill>
                <a:srgbClr val="FF0000"/>
              </a:solidFill>
            </a:endParaRPr>
          </a:p>
        </p:txBody>
      </p:sp>
      <p:pic>
        <p:nvPicPr>
          <p:cNvPr id="72712" name="Picture 8" descr="http://images.books24x7.com/bookimages/id_12157/fig236_04.jpg"/>
          <p:cNvPicPr>
            <a:picLocks noChangeAspect="1" noChangeArrowheads="1"/>
          </p:cNvPicPr>
          <p:nvPr/>
        </p:nvPicPr>
        <p:blipFill>
          <a:blip r:embed="rId6"/>
          <a:srcRect/>
          <a:stretch>
            <a:fillRect/>
          </a:stretch>
        </p:blipFill>
        <p:spPr bwMode="auto">
          <a:xfrm>
            <a:off x="428596" y="3286124"/>
            <a:ext cx="714375" cy="914401"/>
          </a:xfrm>
          <a:prstGeom prst="rect">
            <a:avLst/>
          </a:prstGeom>
          <a:noFill/>
        </p:spPr>
      </p:pic>
      <p:pic>
        <p:nvPicPr>
          <p:cNvPr id="72716" name="Picture 12" descr="http://hydraulicspneumatics.com/site-files/hydraulicspneumatics.com/files/archive/www.hydraulicspneumatics.com/Content/Site200/ebooks/01_01_2006/6900118quizgif_00000044852.gif"/>
          <p:cNvPicPr>
            <a:picLocks noChangeAspect="1" noChangeArrowheads="1"/>
          </p:cNvPicPr>
          <p:nvPr/>
        </p:nvPicPr>
        <p:blipFill>
          <a:blip r:embed="rId7"/>
          <a:srcRect/>
          <a:stretch>
            <a:fillRect/>
          </a:stretch>
        </p:blipFill>
        <p:spPr bwMode="auto">
          <a:xfrm>
            <a:off x="2571736" y="3143248"/>
            <a:ext cx="742950" cy="1152526"/>
          </a:xfrm>
          <a:prstGeom prst="rect">
            <a:avLst/>
          </a:prstGeom>
          <a:noFill/>
        </p:spPr>
      </p:pic>
      <p:pic>
        <p:nvPicPr>
          <p:cNvPr id="72718" name="Picture 14" descr="http://www.cdn.sciencebuddies.org/Files/4665/6/light-bristlebot-motor-symbol_IMG.jpg"/>
          <p:cNvPicPr>
            <a:picLocks noChangeAspect="1" noChangeArrowheads="1"/>
          </p:cNvPicPr>
          <p:nvPr/>
        </p:nvPicPr>
        <p:blipFill>
          <a:blip r:embed="rId8"/>
          <a:srcRect/>
          <a:stretch>
            <a:fillRect/>
          </a:stretch>
        </p:blipFill>
        <p:spPr bwMode="auto">
          <a:xfrm>
            <a:off x="4143372" y="3286124"/>
            <a:ext cx="1905000" cy="1028701"/>
          </a:xfrm>
          <a:prstGeom prst="rect">
            <a:avLst/>
          </a:prstGeom>
          <a:noFill/>
        </p:spPr>
      </p:pic>
      <p:sp>
        <p:nvSpPr>
          <p:cNvPr id="19" name="TextBox 18"/>
          <p:cNvSpPr txBox="1"/>
          <p:nvPr/>
        </p:nvSpPr>
        <p:spPr>
          <a:xfrm>
            <a:off x="285720" y="4500570"/>
            <a:ext cx="1714512" cy="369332"/>
          </a:xfrm>
          <a:prstGeom prst="rect">
            <a:avLst/>
          </a:prstGeom>
          <a:noFill/>
        </p:spPr>
        <p:txBody>
          <a:bodyPr wrap="square" rtlCol="0">
            <a:spAutoFit/>
          </a:bodyPr>
          <a:lstStyle/>
          <a:p>
            <a:r>
              <a:rPr lang="en-US" dirty="0" smtClean="0">
                <a:solidFill>
                  <a:srgbClr val="FF0000"/>
                </a:solidFill>
              </a:rPr>
              <a:t>Press. </a:t>
            </a:r>
            <a:r>
              <a:rPr lang="en-US" dirty="0" err="1" smtClean="0">
                <a:solidFill>
                  <a:srgbClr val="FF0000"/>
                </a:solidFill>
              </a:rPr>
              <a:t>Guage</a:t>
            </a:r>
            <a:endParaRPr lang="en-IN" dirty="0">
              <a:solidFill>
                <a:srgbClr val="FF0000"/>
              </a:solidFill>
            </a:endParaRPr>
          </a:p>
        </p:txBody>
      </p:sp>
      <p:sp>
        <p:nvSpPr>
          <p:cNvPr id="20" name="TextBox 19"/>
          <p:cNvSpPr txBox="1"/>
          <p:nvPr/>
        </p:nvSpPr>
        <p:spPr>
          <a:xfrm>
            <a:off x="2285984" y="4429132"/>
            <a:ext cx="1500198" cy="369332"/>
          </a:xfrm>
          <a:prstGeom prst="rect">
            <a:avLst/>
          </a:prstGeom>
          <a:noFill/>
        </p:spPr>
        <p:txBody>
          <a:bodyPr wrap="square" rtlCol="0">
            <a:spAutoFit/>
          </a:bodyPr>
          <a:lstStyle/>
          <a:p>
            <a:r>
              <a:rPr lang="en-US" dirty="0" smtClean="0">
                <a:solidFill>
                  <a:srgbClr val="FF0000"/>
                </a:solidFill>
              </a:rPr>
              <a:t>Flow meter</a:t>
            </a:r>
            <a:endParaRPr lang="en-IN" dirty="0">
              <a:solidFill>
                <a:srgbClr val="FF0000"/>
              </a:solidFill>
            </a:endParaRPr>
          </a:p>
        </p:txBody>
      </p:sp>
      <p:sp>
        <p:nvSpPr>
          <p:cNvPr id="21" name="TextBox 20"/>
          <p:cNvSpPr txBox="1"/>
          <p:nvPr/>
        </p:nvSpPr>
        <p:spPr>
          <a:xfrm>
            <a:off x="3786182" y="4500570"/>
            <a:ext cx="2786082" cy="369332"/>
          </a:xfrm>
          <a:prstGeom prst="rect">
            <a:avLst/>
          </a:prstGeom>
          <a:noFill/>
        </p:spPr>
        <p:txBody>
          <a:bodyPr wrap="square" rtlCol="0">
            <a:spAutoFit/>
          </a:bodyPr>
          <a:lstStyle/>
          <a:p>
            <a:r>
              <a:rPr lang="en-US" dirty="0" smtClean="0">
                <a:solidFill>
                  <a:srgbClr val="FF0000"/>
                </a:solidFill>
              </a:rPr>
              <a:t>Prime Mover Electric Motor</a:t>
            </a:r>
            <a:endParaRPr lang="en-IN" dirty="0">
              <a:solidFill>
                <a:srgbClr val="FF0000"/>
              </a:solidFill>
            </a:endParaRPr>
          </a:p>
        </p:txBody>
      </p:sp>
      <p:pic>
        <p:nvPicPr>
          <p:cNvPr id="72721" name="Picture 17"/>
          <p:cNvPicPr>
            <a:picLocks noChangeAspect="1" noChangeArrowheads="1"/>
          </p:cNvPicPr>
          <p:nvPr/>
        </p:nvPicPr>
        <p:blipFill>
          <a:blip r:embed="rId9"/>
          <a:srcRect/>
          <a:stretch>
            <a:fillRect/>
          </a:stretch>
        </p:blipFill>
        <p:spPr bwMode="auto">
          <a:xfrm>
            <a:off x="7072330" y="3214686"/>
            <a:ext cx="1285884" cy="1285884"/>
          </a:xfrm>
          <a:prstGeom prst="rect">
            <a:avLst/>
          </a:prstGeom>
          <a:noFill/>
          <a:ln w="9525">
            <a:noFill/>
            <a:miter lim="800000"/>
            <a:headEnd/>
            <a:tailEnd/>
          </a:ln>
          <a:effectLst/>
        </p:spPr>
      </p:pic>
      <p:pic>
        <p:nvPicPr>
          <p:cNvPr id="72722" name="Picture 18"/>
          <p:cNvPicPr>
            <a:picLocks noChangeAspect="1" noChangeArrowheads="1"/>
          </p:cNvPicPr>
          <p:nvPr/>
        </p:nvPicPr>
        <p:blipFill>
          <a:blip r:embed="rId10"/>
          <a:srcRect/>
          <a:stretch>
            <a:fillRect/>
          </a:stretch>
        </p:blipFill>
        <p:spPr bwMode="auto">
          <a:xfrm>
            <a:off x="428596" y="5357826"/>
            <a:ext cx="857256" cy="642942"/>
          </a:xfrm>
          <a:prstGeom prst="rect">
            <a:avLst/>
          </a:prstGeom>
          <a:noFill/>
          <a:ln w="9525">
            <a:noFill/>
            <a:miter lim="800000"/>
            <a:headEnd/>
            <a:tailEnd/>
          </a:ln>
          <a:effectLst/>
        </p:spPr>
      </p:pic>
      <p:pic>
        <p:nvPicPr>
          <p:cNvPr id="72723" name="Picture 19"/>
          <p:cNvPicPr>
            <a:picLocks noChangeAspect="1" noChangeArrowheads="1"/>
          </p:cNvPicPr>
          <p:nvPr/>
        </p:nvPicPr>
        <p:blipFill>
          <a:blip r:embed="rId11"/>
          <a:srcRect/>
          <a:stretch>
            <a:fillRect/>
          </a:stretch>
        </p:blipFill>
        <p:spPr bwMode="auto">
          <a:xfrm>
            <a:off x="2071670" y="5357826"/>
            <a:ext cx="947739" cy="642942"/>
          </a:xfrm>
          <a:prstGeom prst="rect">
            <a:avLst/>
          </a:prstGeom>
          <a:noFill/>
          <a:ln w="9525">
            <a:noFill/>
            <a:miter lim="800000"/>
            <a:headEnd/>
            <a:tailEnd/>
          </a:ln>
          <a:effectLst/>
        </p:spPr>
      </p:pic>
      <p:pic>
        <p:nvPicPr>
          <p:cNvPr id="72724" name="Picture 20"/>
          <p:cNvPicPr>
            <a:picLocks noChangeAspect="1" noChangeArrowheads="1"/>
          </p:cNvPicPr>
          <p:nvPr/>
        </p:nvPicPr>
        <p:blipFill>
          <a:blip r:embed="rId12"/>
          <a:srcRect/>
          <a:stretch>
            <a:fillRect/>
          </a:stretch>
        </p:blipFill>
        <p:spPr bwMode="auto">
          <a:xfrm>
            <a:off x="3428992" y="5214950"/>
            <a:ext cx="3357586" cy="857256"/>
          </a:xfrm>
          <a:prstGeom prst="rect">
            <a:avLst/>
          </a:prstGeom>
          <a:noFill/>
          <a:ln w="9525">
            <a:noFill/>
            <a:miter lim="800000"/>
            <a:headEnd/>
            <a:tailEnd/>
          </a:ln>
          <a:effectLst/>
        </p:spPr>
      </p:pic>
      <p:sp>
        <p:nvSpPr>
          <p:cNvPr id="26" name="TextBox 25"/>
          <p:cNvSpPr txBox="1"/>
          <p:nvPr/>
        </p:nvSpPr>
        <p:spPr>
          <a:xfrm>
            <a:off x="428596" y="6215082"/>
            <a:ext cx="1071570" cy="369332"/>
          </a:xfrm>
          <a:prstGeom prst="rect">
            <a:avLst/>
          </a:prstGeom>
          <a:noFill/>
        </p:spPr>
        <p:txBody>
          <a:bodyPr wrap="square" rtlCol="0">
            <a:spAutoFit/>
          </a:bodyPr>
          <a:lstStyle/>
          <a:p>
            <a:r>
              <a:rPr lang="en-US" dirty="0" smtClean="0">
                <a:solidFill>
                  <a:srgbClr val="FF0000"/>
                </a:solidFill>
              </a:rPr>
              <a:t>Cooler</a:t>
            </a:r>
            <a:endParaRPr lang="en-IN" dirty="0">
              <a:solidFill>
                <a:srgbClr val="FF0000"/>
              </a:solidFill>
            </a:endParaRPr>
          </a:p>
        </p:txBody>
      </p:sp>
      <p:sp>
        <p:nvSpPr>
          <p:cNvPr id="27" name="TextBox 26"/>
          <p:cNvSpPr txBox="1"/>
          <p:nvPr/>
        </p:nvSpPr>
        <p:spPr>
          <a:xfrm>
            <a:off x="1714480" y="6215082"/>
            <a:ext cx="1785950" cy="369332"/>
          </a:xfrm>
          <a:prstGeom prst="rect">
            <a:avLst/>
          </a:prstGeom>
          <a:noFill/>
        </p:spPr>
        <p:txBody>
          <a:bodyPr wrap="square" rtlCol="0">
            <a:spAutoFit/>
          </a:bodyPr>
          <a:lstStyle/>
          <a:p>
            <a:pPr algn="ctr"/>
            <a:r>
              <a:rPr lang="en-US" dirty="0" smtClean="0">
                <a:solidFill>
                  <a:srgbClr val="FF0000"/>
                </a:solidFill>
              </a:rPr>
              <a:t>Heater</a:t>
            </a:r>
            <a:endParaRPr lang="en-IN" dirty="0">
              <a:solidFill>
                <a:srgbClr val="FF0000"/>
              </a:solidFill>
            </a:endParaRPr>
          </a:p>
        </p:txBody>
      </p:sp>
      <p:sp>
        <p:nvSpPr>
          <p:cNvPr id="28" name="TextBox 27"/>
          <p:cNvSpPr txBox="1"/>
          <p:nvPr/>
        </p:nvSpPr>
        <p:spPr>
          <a:xfrm>
            <a:off x="3357554" y="6215082"/>
            <a:ext cx="3500462" cy="369332"/>
          </a:xfrm>
          <a:prstGeom prst="rect">
            <a:avLst/>
          </a:prstGeom>
          <a:noFill/>
        </p:spPr>
        <p:txBody>
          <a:bodyPr wrap="square" rtlCol="0">
            <a:spAutoFit/>
          </a:bodyPr>
          <a:lstStyle/>
          <a:p>
            <a:pPr algn="ctr"/>
            <a:r>
              <a:rPr lang="en-US" dirty="0" smtClean="0">
                <a:solidFill>
                  <a:srgbClr val="FF0000"/>
                </a:solidFill>
              </a:rPr>
              <a:t>Telescopic Cylinders</a:t>
            </a:r>
            <a:endParaRPr lang="en-IN" dirty="0">
              <a:solidFill>
                <a:srgbClr val="FF0000"/>
              </a:solidFill>
            </a:endParaRPr>
          </a:p>
        </p:txBody>
      </p:sp>
      <p:pic>
        <p:nvPicPr>
          <p:cNvPr id="72725" name="Picture 21"/>
          <p:cNvPicPr>
            <a:picLocks noChangeAspect="1" noChangeArrowheads="1"/>
          </p:cNvPicPr>
          <p:nvPr/>
        </p:nvPicPr>
        <p:blipFill>
          <a:blip r:embed="rId13"/>
          <a:srcRect/>
          <a:stretch>
            <a:fillRect/>
          </a:stretch>
        </p:blipFill>
        <p:spPr bwMode="auto">
          <a:xfrm>
            <a:off x="6858016" y="5072074"/>
            <a:ext cx="1928826"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US" sz="3200" dirty="0" smtClean="0">
                <a:solidFill>
                  <a:srgbClr val="FF0000"/>
                </a:solidFill>
                <a:latin typeface="Times New Roman" pitchFamily="18" charset="0"/>
                <a:cs typeface="Times New Roman" pitchFamily="18" charset="0"/>
              </a:rPr>
              <a:t>Hydraulic Pump</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71546"/>
            <a:ext cx="8229600" cy="5054617"/>
          </a:xfrm>
        </p:spPr>
        <p:txBody>
          <a:bodyPr>
            <a:normAutofit/>
          </a:bodyPr>
          <a:lstStyle/>
          <a:p>
            <a:pPr algn="just">
              <a:buNone/>
            </a:pPr>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function of a pump is to convert mechanical energy into hydraulic energy. It is the heart of any hydraulic system because it generates the force necessary to move the load. </a:t>
            </a:r>
            <a:endParaRPr lang="en-IN" sz="2000" dirty="0" smtClean="0">
              <a:latin typeface="Times New Roman" pitchFamily="18" charset="0"/>
              <a:cs typeface="Times New Roman" pitchFamily="18" charset="0"/>
            </a:endParaRPr>
          </a:p>
          <a:p>
            <a:pPr algn="just">
              <a:buNone/>
            </a:pPr>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Mechanical </a:t>
            </a:r>
            <a:r>
              <a:rPr lang="en-IN" sz="2000" dirty="0">
                <a:latin typeface="Times New Roman" pitchFamily="18" charset="0"/>
                <a:cs typeface="Times New Roman" pitchFamily="18" charset="0"/>
              </a:rPr>
              <a:t>energy is delivered to the pump using a prime mover such as an electric motor</a:t>
            </a:r>
            <a:r>
              <a:rPr lang="en-IN" sz="2000" dirty="0" smtClean="0">
                <a:latin typeface="Times New Roman" pitchFamily="18" charset="0"/>
                <a:cs typeface="Times New Roman" pitchFamily="18" charset="0"/>
              </a:rPr>
              <a:t>.</a:t>
            </a:r>
          </a:p>
          <a:p>
            <a:pPr algn="just">
              <a:buNone/>
            </a:pPr>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Partial </a:t>
            </a:r>
            <a:r>
              <a:rPr lang="en-IN" sz="2000" dirty="0">
                <a:latin typeface="Times New Roman" pitchFamily="18" charset="0"/>
                <a:cs typeface="Times New Roman" pitchFamily="18" charset="0"/>
              </a:rPr>
              <a:t>vacuum is created at the inlet due to the mechanical rotation of pump shaft. Vacuum permits atmospheric pressure to force the fluid through the inlet line and into the pump. </a:t>
            </a:r>
            <a:endParaRPr lang="en-IN" sz="2000" dirty="0" smtClean="0">
              <a:latin typeface="Times New Roman" pitchFamily="18" charset="0"/>
              <a:cs typeface="Times New Roman" pitchFamily="18" charset="0"/>
            </a:endParaRPr>
          </a:p>
          <a:p>
            <a:pPr algn="just">
              <a:buNone/>
            </a:pPr>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pump then pushes the fluid mechanically into the fluid power actuated devices such as a motor or a cylinder. </a:t>
            </a:r>
          </a:p>
        </p:txBody>
      </p:sp>
      <p:pic>
        <p:nvPicPr>
          <p:cNvPr id="4" name="Picture 4" descr="11a">
            <a:hlinkClick r:id="rId2" action="ppaction://hlinksldjump"/>
          </p:cNvPr>
          <p:cNvPicPr>
            <a:picLocks noChangeAspect="1" noChangeArrowheads="1"/>
          </p:cNvPicPr>
          <p:nvPr/>
        </p:nvPicPr>
        <p:blipFill>
          <a:blip r:embed="rId3"/>
          <a:srcRect/>
          <a:stretch>
            <a:fillRect/>
          </a:stretch>
        </p:blipFill>
        <p:spPr bwMode="auto">
          <a:xfrm>
            <a:off x="1000100" y="4500570"/>
            <a:ext cx="6572296" cy="2112170"/>
          </a:xfrm>
          <a:prstGeom prst="rect">
            <a:avLst/>
          </a:prstGeom>
          <a:noFill/>
        </p:spPr>
      </p:pic>
    </p:spTree>
    <p:extLst>
      <p:ext uri="{BB962C8B-B14F-4D97-AF65-F5344CB8AC3E}">
        <p14:creationId xmlns="" xmlns:p14="http://schemas.microsoft.com/office/powerpoint/2010/main" val="3602729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solidFill>
                  <a:srgbClr val="FF0000"/>
                </a:solidFill>
                <a:latin typeface="Times New Roman" pitchFamily="18" charset="0"/>
                <a:cs typeface="Times New Roman" pitchFamily="18" charset="0"/>
              </a:rPr>
              <a:t>Classification Of Hydraulic Pump</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00108"/>
            <a:ext cx="8229600" cy="5126055"/>
          </a:xfrm>
        </p:spPr>
        <p:txBody>
          <a:bodyPr>
            <a:normAutofit/>
          </a:bodyPr>
          <a:lstStyle/>
          <a:p>
            <a:pPr algn="just">
              <a:buNone/>
            </a:pPr>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Pumps </a:t>
            </a:r>
            <a:r>
              <a:rPr lang="en-IN" sz="2000" dirty="0">
                <a:latin typeface="Times New Roman" pitchFamily="18" charset="0"/>
                <a:cs typeface="Times New Roman" pitchFamily="18" charset="0"/>
              </a:rPr>
              <a:t>are classified into three different ways and must be considered in any discussion of fluid power equipment. </a:t>
            </a:r>
          </a:p>
          <a:p>
            <a:pPr algn="just">
              <a:buNone/>
            </a:pPr>
            <a:r>
              <a:rPr lang="en-IN" sz="2000" b="1" dirty="0">
                <a:latin typeface="Times New Roman" pitchFamily="18" charset="0"/>
                <a:cs typeface="Times New Roman" pitchFamily="18" charset="0"/>
              </a:rPr>
              <a:t>1. Classification based on displacement: </a:t>
            </a:r>
          </a:p>
          <a:p>
            <a:pPr algn="just">
              <a:buNone/>
            </a:pPr>
            <a:r>
              <a:rPr lang="fr-FR" sz="2000" dirty="0">
                <a:latin typeface="Times New Roman" pitchFamily="18" charset="0"/>
                <a:cs typeface="Times New Roman" pitchFamily="18" charset="0"/>
              </a:rPr>
              <a:t> Non-positive displacement pumps (</a:t>
            </a:r>
            <a:r>
              <a:rPr lang="fr-FR" sz="2000" dirty="0" err="1">
                <a:latin typeface="Times New Roman" pitchFamily="18" charset="0"/>
                <a:cs typeface="Times New Roman" pitchFamily="18" charset="0"/>
              </a:rPr>
              <a:t>hydrodynamic</a:t>
            </a:r>
            <a:r>
              <a:rPr lang="fr-FR" sz="2000" dirty="0">
                <a:latin typeface="Times New Roman" pitchFamily="18" charset="0"/>
                <a:cs typeface="Times New Roman" pitchFamily="18" charset="0"/>
              </a:rPr>
              <a:t> pumps). </a:t>
            </a:r>
          </a:p>
          <a:p>
            <a:pPr algn="just">
              <a:buNone/>
            </a:pPr>
            <a:r>
              <a:rPr lang="fr-FR" sz="2000" dirty="0">
                <a:latin typeface="Times New Roman" pitchFamily="18" charset="0"/>
                <a:cs typeface="Times New Roman" pitchFamily="18" charset="0"/>
              </a:rPr>
              <a:t> Positive displacement pumps (hydrostatic pumps). </a:t>
            </a:r>
          </a:p>
          <a:p>
            <a:pPr algn="just">
              <a:buNone/>
            </a:pPr>
            <a:r>
              <a:rPr lang="en-IN" sz="2000" b="1" dirty="0" smtClean="0">
                <a:latin typeface="Times New Roman" pitchFamily="18" charset="0"/>
                <a:cs typeface="Times New Roman" pitchFamily="18" charset="0"/>
              </a:rPr>
              <a:t>2</a:t>
            </a:r>
            <a:r>
              <a:rPr lang="en-IN" sz="2000" b="1" dirty="0">
                <a:latin typeface="Times New Roman" pitchFamily="18" charset="0"/>
                <a:cs typeface="Times New Roman" pitchFamily="18" charset="0"/>
              </a:rPr>
              <a:t>. Classification based on delivery: </a:t>
            </a:r>
          </a:p>
          <a:p>
            <a:pPr algn="just">
              <a:buNone/>
            </a:pPr>
            <a:r>
              <a:rPr lang="en-IN" sz="2000" dirty="0">
                <a:latin typeface="Times New Roman" pitchFamily="18" charset="0"/>
                <a:cs typeface="Times New Roman" pitchFamily="18" charset="0"/>
              </a:rPr>
              <a:t> Constant delivery pumps. </a:t>
            </a:r>
          </a:p>
          <a:p>
            <a:pPr algn="just">
              <a:buNone/>
            </a:pPr>
            <a:r>
              <a:rPr lang="en-IN" sz="2000" dirty="0">
                <a:latin typeface="Times New Roman" pitchFamily="18" charset="0"/>
                <a:cs typeface="Times New Roman" pitchFamily="18" charset="0"/>
              </a:rPr>
              <a:t> Variable delivery pumps. </a:t>
            </a:r>
          </a:p>
          <a:p>
            <a:pPr algn="just">
              <a:buNone/>
            </a:pPr>
            <a:r>
              <a:rPr lang="en-IN" sz="2000" b="1" dirty="0" smtClean="0">
                <a:latin typeface="Times New Roman" pitchFamily="18" charset="0"/>
                <a:cs typeface="Times New Roman" pitchFamily="18" charset="0"/>
              </a:rPr>
              <a:t>3</a:t>
            </a:r>
            <a:r>
              <a:rPr lang="en-IN" sz="2000" b="1" dirty="0">
                <a:latin typeface="Times New Roman" pitchFamily="18" charset="0"/>
                <a:cs typeface="Times New Roman" pitchFamily="18" charset="0"/>
              </a:rPr>
              <a:t>. Classification based on motion: </a:t>
            </a:r>
          </a:p>
          <a:p>
            <a:pPr algn="just">
              <a:buNone/>
            </a:pPr>
            <a:r>
              <a:rPr lang="en-IN" sz="2000" dirty="0">
                <a:latin typeface="Times New Roman" pitchFamily="18" charset="0"/>
                <a:cs typeface="Times New Roman" pitchFamily="18" charset="0"/>
              </a:rPr>
              <a:t> Rotary pump. </a:t>
            </a:r>
          </a:p>
          <a:p>
            <a:pPr algn="just">
              <a:buNone/>
            </a:pPr>
            <a:r>
              <a:rPr lang="en-IN" sz="2000" dirty="0">
                <a:latin typeface="Times New Roman" pitchFamily="18" charset="0"/>
                <a:cs typeface="Times New Roman" pitchFamily="18" charset="0"/>
              </a:rPr>
              <a:t> Reciprocating pump. </a:t>
            </a:r>
          </a:p>
          <a:p>
            <a:pPr algn="just">
              <a:buNone/>
            </a:pPr>
            <a:endParaRPr lang="en-IN"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10789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511156"/>
          </a:xfrm>
        </p:spPr>
        <p:txBody>
          <a:bodyPr>
            <a:noAutofit/>
          </a:bodyPr>
          <a:lstStyle/>
          <a:p>
            <a:r>
              <a:rPr lang="en-US" sz="2000" dirty="0" smtClean="0">
                <a:latin typeface="Times New Roman" pitchFamily="18" charset="0"/>
                <a:cs typeface="Times New Roman" pitchFamily="18" charset="0"/>
              </a:rPr>
              <a:t>Multiplication Of Forces By Pascal's Law</a:t>
            </a:r>
            <a:endParaRPr lang="en-IN"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00034" y="642919"/>
            <a:ext cx="8358246" cy="2143140"/>
          </a:xfrm>
          <a:prstGeom prst="rect">
            <a:avLst/>
          </a:prstGeom>
          <a:noFill/>
          <a:ln w="9525">
            <a:noFill/>
            <a:miter lim="800000"/>
            <a:headEnd/>
            <a:tailEnd/>
          </a:ln>
          <a:effectLst/>
        </p:spPr>
      </p:pic>
      <p:sp>
        <p:nvSpPr>
          <p:cNvPr id="5" name="Rectangle 4"/>
          <p:cNvSpPr/>
          <p:nvPr/>
        </p:nvSpPr>
        <p:spPr>
          <a:xfrm>
            <a:off x="357158" y="2928934"/>
            <a:ext cx="8429652" cy="1938992"/>
          </a:xfrm>
          <a:prstGeom prst="rect">
            <a:avLst/>
          </a:prstGeom>
        </p:spPr>
        <p:txBody>
          <a:bodyPr wrap="square">
            <a:spAutoFit/>
          </a:bodyPr>
          <a:lstStyle/>
          <a:p>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most useful feature of fluid power is the ease with which it is able to multiply force. This is accomplished by using an output piston that is larger than the input piston. Such a system is shown in Fig. 1.2. This system consists of an input cylinder on the left and an output cylinder on the right that is filled with oil. When the input force is </a:t>
            </a:r>
            <a:r>
              <a:rPr lang="en-IN" sz="2000" i="1" dirty="0">
                <a:latin typeface="Times New Roman" pitchFamily="18" charset="0"/>
                <a:cs typeface="Times New Roman" pitchFamily="18" charset="0"/>
              </a:rPr>
              <a:t>Fin on the input piston, the pressure in the system is given by </a:t>
            </a:r>
            <a:endParaRPr lang="en-IN"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2285984" y="5000636"/>
            <a:ext cx="3500462"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Comparison </a:t>
            </a:r>
            <a:endParaRPr lang="en-IN"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85720" y="785794"/>
            <a:ext cx="4214842" cy="2928958"/>
          </a:xfrm>
          <a:prstGeom prst="rect">
            <a:avLst/>
          </a:prstGeom>
          <a:noFill/>
          <a:ln w="9525">
            <a:noFill/>
            <a:miter lim="800000"/>
            <a:headEnd/>
            <a:tailEnd/>
          </a:ln>
          <a:effectLst/>
        </p:spPr>
      </p:pic>
      <p:sp>
        <p:nvSpPr>
          <p:cNvPr id="1028" name="AutoShape 4" descr="data:image/jpeg;base64,/9j/4AAQSkZJRgABAQAAAQABAAD/2wCEAAkGBxQSEhQUEhQWFRQXFxYXFxgYFxggFxwaGBobGhcXHxsZHyggGx0lHBsZIjIiJSktLi4uGyA1ODMsNygtLi4BCgoKBQUFDgUFDisZExkrKysrKysrKysrKysrKysrKysrKysrKysrKysrKysrKysrKysrKysrKysrKysrKysrK//AABEIAJ4BPgMBIgACEQEDEQH/xAAbAAACAwEBAQAAAAAAAAAAAAAABQMEBgIBB//EAEkQAAIBAwIEBAMEBwQHBgcAAAECAwAEERIhBQYTMSIyQVEjYXEUQlKBFTNTYnKRoQeSsdEWJDRzgpOjJTVDY6LwRFSys8HS4f/EABQBAQAAAAAAAAAAAAAAAAAAAAD/xAAUEQEAAAAAAAAAAAAAAAAAAAAA/9oADAMBAAIRAxEAPwD7jRRRQFFFFAUUUUBRRRQFFFFAUUUUBRRRQFFFFAUUUUBRRRQFFFFAUUUUBRRRQFFFFAUVWvr6OFdcrrGuQupiAMk4Ayfc1YBoPTRQajhlDeUg49j8gf8AAigkoqOGUMMqQRvuO2xwf6g1JQFFFFAUUUUBRRRQFFFFAUUUUBRRRQFFFFAV4zYr2o54wylWGVIII9wRgig96g3+Xf5V6GrHXfL4Meh705xJ1iM6pBIoEZ0h8aunGF8QbKhsAEk1xdcAaVNKX+lstHGQTlQQ7MnhkB6mGG4wQqgYGMgNsKKgsYOnGiZLaVVcsSScDGSWJJP1JNT0BRRRQFI+Y7mdCnQDnKyY0oGBkGjpo5IOhCNeW27Df0LyknH5L0PH9kSJ0wepr756kYAB1DHwzK3Y7qo9aBDdcz3oleEWMnkJWbTIya2DFE8MeCcjv5QAASC211uN3pnES2e2DmQ69GoTaMg4GQUGvGQe3cb1w93xPS2mBdWldOVi8zTaSSBcfdhGornxEjDDtTLg5vOs4nVBCEGhhguzHGdRDbY8Qxpx2370FLlvj9zcyKJLYRxdNmLhmPxA5Uxg6NBx76hnuARWpFGKrcUvVghlmfJWKN5GCjLYRSxAHqcCgtV41cxvkZ9967oM3LzSkbkSBR8UxKgcdckPo1dM48BALZBJ04OPaonP9vpVykwVg58i6l6bpGwZQ2dWt1AUZJz2rWGFe+kZ29B6dqW8KbV1Y5VXVG7KcLgFG8cZx/AQD6alagtcK4gtxEsqAgNqGG05BVip8pIO4PYmrdQWlskSBI1CoOwHzOT/AFyamzQVOJ8NSdQsmSoYMQCRnAIwcb437ev02pHeclRSsC8khCtlR4MDxq2B4fYMnvpkYfTT5qrdcThjOmSaNG74Z1BwexwTQIrPlEIlwplJM2kZ0DyofAH3+IcYU5xkZG1Un/s8iJh+M4WJdOnShVhpjXTggqE8AJUDc432xWwguEdQyMrqexUgg++42pByLLcNDMbk5P2q6Cbk4RZWULuo2BBA+WPpQUeIf2eQyggSyRhjIzaAgJeRZFaTIXZ9MhXPsAN6ks+Swl2ZxKVjDIUiXIHg1YLdgSAUUbbKmnJB2dXvMVpCxSW5gjZcaleVAwzjGQTkdx/OmasCMjcGg9ooooCiiigKKKKAooooCiivCaD2vM0m4ncSSTLbwsY/D1JZMAlUzpVVztrchtyCAFPqRXp5dj7rJcq3o/2mYtn6MxUj90gj5UDmik/BL2QtLBOdUsJU6wulZI5MmOQAEgHwsjDPdCcAMtN80HtVuJWSzxSQvnRIjI2Dg4cFTg+hwasZoNBk7n+z61kbU5ctpC5AjXAClTp0oNGc76cfyJzzZ8uwz9KSMtEYpjrXZixhnZ9BPYAyAHVjJXA2rXVnTxHo8RFuVbTcx9VX20CSIaZBnPcoI9v3SfWg0YopJNzApZo7dHuZEOlhHjQh9nlYhAR3KglvluM8/YrybPVnECnsluoLj6zSgg+nZF9e9A7ZsVUuOLwR+eaJP4pEH+Jpc/Kdu5JmEk+f200rr+SM2hc/ugVPbcr2UZBSztkI7FYIwf5haCH/AExsT5buB8fs5Fc/yjzXj83233etJ/ura4f/AOiM07jiVfKoH0AFd0CKPmZXz07e8b620kf/AN4IKhl5lcOsYtJQ76iqyS2yM2nGSq9UlgMjO22RWjrP8ycEhnZXllMZWOWOM69IDvpYSjcZdCgZfY79xmg6fiN8V8FlGDntJcgDHvmON6pcVgv7mCeCSO0hSWKSMyCeWQrrGknSYUB2J+93xVT9CIwDvxFjJq1a1mKgHWZNKgSeTcqASTpOM4rz9EB7WOGS/RnUlpGDsUYFNBBVpSxx5hqYjVk6cbANhDIAgOQVwPFkYx757YqXNfOl4TG8zQfpVZGZSOgzlmAdAMhetjUdvQrhmGnJzTz/AEOIlDi5mCDIWPW+kDqNIo8+MKWAG3ZQNxtQarNJ+IkQzxTdlkIt5D6eIkwMfo5KD/ffSlvKXLE9rI8k1y0utWAj1zMiZkLeHqSEeXA8oPf0OK0d/bLLG8beV1KnHfcdwfQjvmgX8wXVxGI2tohKdT60JxlRFKUAb7uZRGucHudqU3fMt1GVU2TyMdZ0xlySEaNe5TSNnLeJgMLgEk094FdM8K9TBlQmOXAIBkjOlmAO4ViNQ+TCu+MK5hfpHEgGpN8ZZfEqnHoSAD8iaDKSc0XwhMosJGfOFhxIDuYFVixTIHilJ8Pp8ia1dkTIuuSMK2WAHc6dW2cgEZGDj50qj5mFx4bFOu22piSsEeRnDSYOphkZRATvvp71J+hJ5f8AabuQg58Fv8FMHt4lJlyNt9Y3z74oOOSVAt5NIAH2q9xp7Y+0y4xU/J7A27EAD/Wb3sMbi6mB/wAKYcN4fHAgjiUIgJOB7sSWJJ3JJJJJ3JNWY4wowoAGSdhjcnJP1JJP50CDlg5m4iBgYvN8Z3/1W23P+G3tWgFKb/l6CWQylWSUgAyRSSRuQucAtGwLDc7Gq5tryDeKQXSAfq5sJN/wyoAp+jJ6+YUDi+uhFG8hBIVS2BjJwM4GSBk/Mik0/N0KZDLIGHmUKGZcCYktoJwMQSb9jgYzU9rxKG7EkDqVk0Ylt5RiQKwwdgcOhzjWhKk5wdqrcPtoTO8UUCCOFQrvjvI2phGPxELLIzE+suNzqwFj/Si2CIzyrHqGdLHxAgOWBx6jpyA/wn5Ve4fxOKcEwuHUEAkZxkgNj64I+mapS8r2ratUCENpLDfB0liARnGMsxx2ySe9MLOySIFY1CgnJ77nAGSSck4A/lQWaKKKArgvvj1/rXdZ3jHLTTSTyJPJE0sUUWYyysvT65VtSsCfFNqx+4KDQk1yHz/7/wDftWRuuUrlldBfzIp1BWV5eoAWDAE68eFRp1Y1HuT6VW41yw6eNeIS22tmXUgIy8rN0yxBwfE+PF6nYgkUDieVbe+6j7JcxRxCQnwLJEzlUPoC4kOk+pQjvjOhqrNZo8ZikQSRkaSr+IMPY6s6vzr45wmSSTg/FZTNca4LiaGHTcTAJHGIiiKA+MAEjcEkbb0H0OO6eZ7u5tlD6YVhgcMCsjpreRl9GUMyqDndkcbAZMLcRv0dUigeWIBSZJxGJCTNpbaJlUDpEkZUHYZ9qW8oSXV6kcckBg4ekEAUk6ZZ2CrkEA5WLIO22oY3IJFfQlGO1Bj5+L8Rijy1upJKBQFLNkruGCvvlseIYCjJwa2NFcsaCK8u1iRnkYKijJJ7f/052x6kikE3C3virXKmO3Uh44QSJGOCNcrDBTKsR01PYnUTnSKs1+JT9slObSNh9nUZwx3DXT+4znQMHYaxksNLG35rtmHmYHAIzHJg5bp+HC7jX4c+9A5tbZI0VI1VEUAKqgBQB2AA2AqakNhzGs5KwIzsIeqMgqhJOAgdhvvkEgECk3D7iW6k6V9NLazHJFtEemrKDjKXC5abbc6GUjIyo9Q2xNApMnK9rkEwiQ4xmRmkJ2xuZCc/U1zNyrbHOhWhJ+9BLJEdu36th/LtQORID6iu6+Q878ky2sh4hBKLltcUbwTqvxDK8cS+NNI1ZKjUQDj123b8lX9hds8Jt3tL2MfFgMkquMeqsCNQ7H3GR8jQfR6r3NlHJjqRo+O2pVOPfGRSocrxatQluwd9vtl0V3/dMhX+m1EnLzk5F7dr8g8ZH/qjP9aC/wDoe3/YRf8ALT/Kj9D2/wCwi/5af5VSPBpwoCX04x6sluxP/SFV+MJew28skdxE7Rxu+JLcnUVUnT8ORcZx3x69qBpbcFt45DJHBEkhwC6xqGOBgbgZ7bVfqGzl1ojfiVW/mAamoCvCK9rwmgzXEeKC1v4kKN0rtW1SbCNJIEZ8sT6tGuPpGPnjlA/EfFlorLPhA1rNPpJ3Y7GOE4yAPE4wSQpw3vFoE4hP9nYBre3ZXnzgh5dOUt/oFYO/uGRdwWFaUDFAo5fhEPUt1UKsTkxgDAEcvjQAAAAA60GPwV1xPmOGFunlpZtvgwoZJd+xKr5AfxNgbHfas9fXDXd0hgaSK3Yvayzp4WkaMs4SM41BQVlXq9vGQu51B1dPBw+HEMQ1OwWONP1k0rdgWO7E9y7dgCScCgoca5ouoYw62a6mOmOKSfE8jdwqpDHICcbnLAAAkkAZq9Z3PEGQNJDaox7p1pDpGPVhHgnPoBj5muLC0jtmNxeTIbmQYaRyFVV2PRiDHwxg7+7HdsmupOd+HKSGvbYEdx1U/wA6DtuL3ES6ri0Yj1Ns/WA3/CVSRtt/CpPyphw3ikVwuuGRZFBwdJ3UjurDup+R3qjbc22Mu0d5bsflMn+deX/B4rgiaF+lOPLPERk47I+NpU3PhbPfbB3oK/N0EcwjhAzcs2YGViHhI81xlTqCqDuM4bIU+aueX5mtWSyuDliGMM/pPuWcN+GcZLEdmGWH3gtDlS00X9y93/3g64BGRE1spAUwgk4XUAWUksrH2Kk6fjHDEuYmikzg4IKkh1ZTlXVhurqQCCPagvUUp4BxBpFeObHXhbpy4GFJwCsij8LqQwG+N1zlTTagKKKKAooooCorm3WRWR1DIwKsrAFWBGCCDsQRtipaR8zyzRxPJFJjSAAoRSxZmCg6m2AyR6HG/ftQZLmTmmfh85s9OuKRD0JiSzxs+AqOoyWx4whO7nSu+C1XoeXxacHni04ZopJCvhJDFQEXPYsirGur1K5J3zTXgHKiwt1Zm6s2ovk5KqxGNWW8TvpwutjsBhQi+GpOfb1YrGYt97REM+pkdUH+OfyoJOS3/wCzrRiRj7PESc7eQb5p1PMqDLMFGQMkgDJIAGT6kkAfM1hk4T9q4RZr9o+zKsMbOwJ0lDEVZThl8OG9dtu1S8M5P1yJObmR4CkbRxSBjgCcXCZLOc4XCbrkZO/pQbcGknM7l1jtlJBuWKMVOCsQBaZge48OEBG4MimrvBOH/Z4I4dWrprp1YxnHqck7++/eqdoOpfTP6QxpCvuGk+LLvn1XobY9PnQecxX8VrApeNWTUkaqSqqM5C7v4QMDH8h61jzxa0eYiHhqM/XXd1QAyI6KrAEbSYkY6sZAXckDbd8N4lFc9Tp4cRStETgY1oBqx9CcZ9waq8BuHnNxIxPSMrRQr+5F4HkyN8tJr/ILQTcCt4DGs8UKwtLGmfAFcADwoce3tVniXDIrhOnMgdcgjPcMOzqw3Vh6MpBHoazvBOEX1m8w632y3Zh0UlkIliXckdRlYybnHiPZRvvXqc9w6irRyDSTr6eiYpgE5ZbZpGAOPb1+tBaF9JZHTcsZLYnwXDY1R5OBHNgeXsBL/ewfE2iFZdObI7qPNpa3F5E4ILCNY4yDsRm6aPWPTYEVT5Q4o0MpsriOWEea065Qsyb5g6iO6u0eNvFqKYyMqSQcc4xh4I0Pdrmzx9VuI5D/AEQ1Q545QW8USwno30Xit512YMuSqMR3QkkEb4z+VXeOIZLqyiHZZJbh9jgrFGUUZ9D1JYz8wpp28gUbkDJA3ONycAb+pO1BluReZpLiMRXS9O6QHWNtL6Dod1x6q40uv3Tj0ZSdYKwfMHC2F98HCzSobm1J2AuINKzIT+GaFo1YeyE996f8N5stZYI5Wmji1KCySSIHRuzIwJ2ZWypHuKB9mo5og6srbqwIP0IwaynE+XpCzzx3rQLmSXK6tGHC5ZhrCPhFOCQQM5GDvVe55cvFGtb1kADkqXlZFAiVU3Y6nCsJGOSC2sHPhUUGzhjCKqDsAAATvhRj171JWC4Xyje6QtxxBpE0KuV6gl2MerEqsrKCIyNtyWJJPan/AC1w64habrymVSV0EsxJxq1NpJITIKDSu3h/Mg+qlxm+EEEkpGrQpIUd2bsqD5s2B+dXaRcwp1JbSH0M4lYYyMQKZFz7fF6Rz74oLnAbFoYEWQgykF5SOxlc65WHyLk4HoMUo5o4iJJ4eHJIVknDPKVOHWBPPg91Zz4Ae4BYjcCtOtYC0XXcW/EMfrryWLUdyIRHJBCB7IzIHHzlz60Gh5m4UzWMkNoVheNFMGw0o0WGjAzsoGkDPpXynh/MHEOLXEbWyFHSJUWZsZjVgOvL2KIZWUAHBOEwo8xG8/tY4nIlqltAR1ruQQjcjwnzbg5wSVTI3Acn0rQcrcvx2NusMYGe8jAAF3PmY4/kB6AADYCgwdnymtozvxTVcRsB/rKM4Cj16oHxQoOTrLsoz9wVshydYyIB0tSHBGJZcEHGDkPuO1TX3N1nG3TM6SS9hDF8SVj7CNMn6+g9cCsrFxmazlDxWF3HZOx6yMsZWP8A8+NUkZ1H4o9OPvDByGCpzFyULFRLw9mVnlij6TFWVmkYIDlwQfTIcHYbFTvV/lKS0u2eKa1S1vkz1BGGidgp8yshVsDIyuTjUpyVZWOj4vdJMLIxssiS3MbKynKkIkkwYEbf+HSb+0ThTKEvrcqk8LKWOPMucLq3GylsMf2bSeuCAm5j5buzGTaXBeRCHhWfGpHHqkwGrBGQVk1BgSMj0f8ALvFDcwK7oY5N0ljPdJEOl0+e42PqCD2Ne8ucXS7top02Drkqe6sNnjPsVYFT9KpWy9HiMi58N1EJgvoJICI5W/4keD+58zQe8dH2eaG6UbFlt5z/AOXI2I2PvolK9+yySfQvhVDmCx69tPCCQZI3RSO4YqQrD2IOCPpXXArwzW0Mp2LxoxHsSoJH880F6iiigKKjuJgis7bKoLE/IDJrOWXPNq6Iz9SJnVWVGjcsVdJHUjQCDlYZex+7j1GQfPfRjvIgx38S/wCdIeNcYguLWToTwzaWh1BJFbT8VO4U7H6+tSjj9mWUENl2CeK3lHiZkRc6k2BaRACfxfI1Dx7hVvbWN0YYUiXpvI3TRVJI8WrIG7AjIz7Cg04rAc1I1/a3b50xxme3gQjfrq5gM7EAkANqCgdgSx3IC78VjeLlrZLqDKqs/Xkt5Mdpn1SSRMud2yGkB21DUNiuWBJwvljig4c1hO1tLGyhA/WkVki8I6YUW3fSDuxJBb1xitdy3csjtZtDHF0IYGUROzRhX1qEyyKdQ6Z9NwQfWk/KHEOJ3tsJ2a3gDkGLVbs2uMgESeG52znynBHz7094LwRop57iSUSSzrEraUKRjpAgEKWY5Oo9yfSgd1n+WcdbiOM5+2DOff7LbdvljH9a0FZ/hGI729jHd+hc4/jQwk/9AbfL50EPJ1tHb2OqNQAzTznAAzrd3/ouFHyApdydxSWSytktItREMReeYMsOtlDSFR5pTqJPhwudtQp3y6PgSQuN45Z4iMEDQXLRAfLpPHvRyRn7BaKfMkEcbfxRqEcf3lNADlxZN7t2uT+F9oR8hCvgx/FqPzqpzNahza2SBUimkYzKoADQxKWePA9HYop/dLD1rT1heKQSyXj30Wp/sTrCsa79SMqWu9I9X8aY9S0Gn13DbxxhQAAAAAAANgB2AHpVLjfCkuoXhkzhuxBwysN0kU9wytggj2qXh3EI540lhYPG4yrD/LuCDkEHcEb1R5m5hisoupKRqYhIkyAZJDsiDJAG/ckgAbkigUcgyzXKtd3K6XKLbqMY2hLCWTB3XqS6jjPZE/NRz3xXhBkhe613EiTJGvQaRum4y/iVGC52wQAX3G2O0nDWheGK3E0l2kaBZIbVT03lBy/UnBC6dRGELrkeYMDTyCwuJUWMKlhAuNMcWhpgBjA1AdOHbIwgf5MKBDxqDhr3FgyxQtM06nQYviFHjkUGRWXUozgjVjdBjOKbcCs4re/ubdY0USLHdx+FdtXw5VXA2AdVbHoZD7ipb7hkUD2UEKaepc62bdnPSikkLuzZZySqrqY58Qq3xPw39kwxqZbmMn10lUcj+8in8qBfxDkO3lkMjvKCZJHA1LpUygBgoK7b6z9ZH99uZOQYWeR+rKDIJAfJt1AwZ18Phl8R+L5sbZpvzcGNuNHm69pjt/8AMw57/LNVeLcbuIS/TtesFZseModKohGPAwYklh3A2HzoPOGcqJBMsiuxVWnkCtp/WTO7BxgbaRLMo9cSb5wK0grF3HOcxJWKzdjmUK4bKDpll8QwDq1KCUHodmyMVY4fzJcNKIntG3kZepkqmnrSKpIKk/qkDZ7E/hyKDW0huYSeJW7baVtbofPLy23/AOpp6DSK/XTf2jk4DRXUIHuzdGUfyWJ/50Di8l0Ru34VZv5Ams3DwovwmKGHHUW3haHPYSxhZIj6/fVTnetQyggg9jsaSckTl7G31HLInSc4x44WMT/+pDQYHi/E5Lri/DpLeISMLQTIjtpVWl6wfqHBK6GRMgAnK/KtuvLJm8V/KbjOPhDwWw+QiB8Y/wB4W/KsDzHw9+G8dtLpf9lmZgewCFy/VXb7uqUy/Ut2Ar6zxC5EUUkh7IjOfooJ/wDxQZzkqyiL3VyiIpaeW3QKqgLFbOYgg0+hdXf/AIx7Vq8VhOXkbhMKm4LNauiSySAFujO4zPqUbiFm8QIBCktnA3p3JztYjSEuY5XbGiOJtcjk9gqJknv37DuSACaBVwvhXT4xKqsBAkIuVjxss107RyMD6AiBjj3kJ9TWk5gMf2abrOscZjdWZmAADKRnJ2Hes1wmLiTTTzNBBA0xUBpZeo0ccYxGnTiADHLOx+JjLV3zHwhIraa4upGuZVRhH1dIiV38EYSIYRSXKjUctv3oEf8AZJcPEZEc5iuGmmi/dkRgJo8n3VkcD5Sdsb63jxxe8NYdzLcRn+FreSQj+9Ev8qzfArRoeE29xqJZJvtuo/spHOv6g27t37beoFabi6676wUfc+0Tk/JY+iAfbJnyP4T86DQGlHKmBbKo7K8yD6JK6j/Cm7Um5QbVaRvv4zJIM9wJJGcD8gwH5UDqiiigrcRkVYpGcBlCOWU4wQFJI8W2499qxw5qs5QJjbAuilcuIQyowjONbHARtZA3wxQgZrcsM15ooMSOM25mjd7Reoh0o3gOktKY2CNnDSZjU6AAwCn2Iq/eGTiVhIkaiEzIY2EoJKpIgP3SMPpce4Bz3rT6a9xQY/hvNEkMqW3EQscr56cq/qXwVAGTjcllGR6kAhSyhmfOlgs9o6t91o5B/FHIrgfnjH51PzPwRLy3eJsaiD02I8r42b6ehHqCR61muWeLtdcKmEhzLBrgc5LeKMKVyfVtLKCfxA0D3kIf9nWn+5j+nb29Kf0i5F/7vtPT4KbflT2gKyPO05tGjvgdISOWCRipZVWUBopCo3YLMiA7jZzuN61opDzfai4ijtGzpuJAkmDv0kBkk9QcHQEyM4Lig95H4XLbWMMVw/UmAdpG92kdpCMnvjXjPy9K44I3QuZ7U9nLXUHtocjrIPcrKSx+UyV1y1fuNVrcHNxCB4vSWI5Ec4+ZAww+6wPoVJtce4WZkUxv05o21xPjIDDYqw9UYZVh7H0IBANDSTkxB9kjcEN1i8+r36ztID/JhU3C+LiZXVl6c8YxLEfMp3wR+JGwSrjYj2IIEfJa44fZj2toB/01oFnMXLSiUXcKPqBJniikkjMy7eP4bLmZMArnzDKnuCrHgXCLNVE1uiNrAIlJZ5GA7AySEvtvsTt8qdmkXEbB4Gae10g7tLC2RHLjJLDH6uX98AhuzA7FQe4opLy5zRBeorQsQxRJDG40yBXGVbT6r+8uRsd6g4tfvO5tbRiH2E8y7iBfVQexnYHZfu51NtpDB7w8faLySfYxwK1vCfdywNywPsGVI/rG/wCUbv1eKoB2trV2bc413EiiPb3CRSf3xTYiG0g3IjhhQkk9lVRkknuT3JPckmqHKto4SSeYaZrl+q643RcBYYj33SMAH01Fz60FjjY1tbR74adWbGO0StIM59NaoPzFK+J3PElLiGONsifp5XYFQwhDkyDGSqnIBzrxgaSalt7a5fickr6RaxQiOEFfEzyaXkcH0HhCn6beudIKDGz33EjIypAojULhwqhnZoZS2xk8PxhFvjbUe+5q1Hd8SM2OjF0RJhiww2nqovh0yEECMyOGI3KgaRmtTRQeCknNilYo5x/8PKkzf7sZSbt7RO5+oFPK4mQMpVgCCCCD2IOxB+VB0p2rN2N6lteS20jBBcMZ7bOwYkATxjPmYOC+PaXttVnlmYor2r5125CqScloTnoSZ7nwgoSd9Ub/AFPvNfAFvIQpCGRGEkRdQyh19CPwsMqcb4ORggGgOb+X1vrZ4WOlvNG/4HAIDfTBII9VYj1rE2nNjGxu7O/Biu4opY/Gc9QENpw22X0YJ/ECGHchX/BoZnjJtLlonRistvdKZhG47xhtSSBexVtTArgjYiqHOfLk17Hi4tEkdfJJbTKJAM9tE6qjAd8M+2SVwcGg3qqNOMbYxg+2O1ZqGzm4ecQIZrP9kv66D36f7SIfg8w+7qGFGN4NxLjlp8OW1lmjU4VmEUjFcEAExzal3x3aQ49T3L48wcVYYjsQCexIOAfciWSMEfRs0GvteKQyxGWORDGM6myAFx5g2fKR6g4IxvXz3iV/+mbxbWIkWsB1zHcagRgEgjI1ZZUHqC7/AIM0uP8AK1w8hubyRTK/gitoNIeV85VS2kLgbksyuVVchhjNbzkjldOH2wiB1SMS8r75d27nJycDsMknA980F3mC0V7O4iIARoJUx2GkoRjbttSjkadrpTesSVkjijiypHgjGZHwQCNcpf6qiVPx27a5c2UBILD/AFmUZxFEw3QMP/GcHAAOVB1nsoZ/awrGioihUVQqqBsABgAfLFAt5quilrLoOJHHSiOM/ElPTjOPkzAn5CmFharFFHEvljRUX6KAB/QUlYfab1dsw2mWz+K5dSuPb4cTNnvvKO2nfQigKKKKAooooCiiig5Y18i5euHgg44iJJqkurx7YLDKysdTxjBRSPOijv7V9S41FI9vMsLBZWikEbHsHKkIfybBpZwXilrHZowdIooUCOGZR02QYaNhnZgQQR/jQWOUhi0jHYLrUduyuyr227AUmg52GqcPEx6VxJBpRo2YBOqxlYa8qpSInBUHcAZzmmvJ0RFsCVZA8k0qI2dSpLK7oCDuDpYHSfLnHpS+745dKC0dmXbVINGHDHSAANRXT7nVnB2AJOaCFP7QICrN0bgKpO5EY+8Qp8UgxkAnBx2x3IBc8Ju4rp+ugkBi6sHj2AbKdVcZILKyBSfcMATSPiV9cOgjm4csqlxryS0eVkYIwARmbOgP28Otc53qSTjtxESosyAFWVtHUOeqJncH4fcMqk6dRy3bsCGg4rwwTBWDdOVMmKUDdCe4x95GxhlPcexAIq8H43rka3uFEVyozp+5Iv7WInzJnuPMp2I3BJwfic0zDXb9ONlJVstnYRkZDKpGrW2ARkdM5wdhc4twqK4QJKurB1KQSHRgCA6OuGRhk+IHO9Bl+eIpJb3h8MKsrOZ3kuIyqyxxIEDKpI3BeSMkEEHSNjvhhYW95ZxRwqkd3DGqopDdOfSoAXIbKSNtudSfSlkD3kN7KQpvooY44wdSJOvVLO4wcRyMAsRJ8BKlfMRu6j5xtC4jklMEh7JOjxEkdwDIAr4x90n09xQeNzWq4Elteo3cr9llkx/xQB0/kxqOXmXqgrFZ3smfCcwGEDUMZLXBTb+HJHtTdOKQMMiaIj3Dpj/Gq9xzFaRqWe5gVR3JlTb+tBiuW+UpJrcW03+rxWtxIERGZrjBbqKBcMfhgxuqnp+YatxnA+hWVokKCONQiL2AG31+Z+dZK05l1Xc4s4JLgSJFIrbxxFhmN21ygBk0iDeIPnPam0nCJbnH2yQdP1t4iRGe20khw0o/dAVTnBBoKrSfpGUKoBsonV2c9riVDlFTIw0SMAxfszBQMgNWpFcxRBQFUAAAAADAAHYADsK7oCiiigKKKKAooooFfGbB20zQYFxGG0ajhWVsFonx91tK7+hAO+CDLwfiiXCFlDKVJV0YYeNx3Rh6HsfYggjIINX6UcT4OWk68DCK4A0kkEpIvokijzD2bzLvg4JBCTifBxK6yo7QzqNIlQLkrnPTYMCHQn0O4ySCDvVP9NyQHTeRMB6TQq7wn5sAC8R/iyv7xqfh3HQzCKdDb3H4GOVbfGqOTyyA+2zAEalXNN8UFeyv4pl1RSJIvujKw/oaqcZ43Fb4U5eVv1cKYMr/AEX0UEjLnCrnJIr285etZWLyW8TOcZfQNe2cDWPFjc7Zql/oTYatZtYy3YsQSSPYkncfKgo295DFL17yeI3jJpWGNtZjTOTHEijW5JxqcLliF2AAAui4ubraJWtYSCDLIALg5GxjiIIj+sm4x5PUNrDhcMAxDFHECckRoqgn38IG9WHYKCScAbknt/OgrcM4elvGscYwoz6kkknLOxO7MxySx3JJJqlxvibqRBbgNcyDKg50RrnDTSY7KN8D7x2HqRA3G3uCUsQGG4a5YHoIR+HsZ2/h8PfLAjBY8J4UkCnTqZ3OqSRzmR292P8AQAbAbAAUHvBeFpbQpCmSFG7HzOxOXkYjuzMSxPuavUUUBRRRQFFFFAUUUUBVaSwjZ9bRoXGMMUUtt23IzVmig8FZextr8LpkdNQeXD6ifhmRNG33m6fU7jAOnFamsuOD3hjfN0Vcg6QNWAcpuW77hWGAMKXJHYUHEC8ROOoU2Y5CaQp8hDaidQUeLYb5PtUsr8Q+zxFAn2jL9RWCdM/Ck0gYby9bp4Oc6e/riCPg1+jEi7VxvpD6t/IRnGwJxIMgbArsTk0wsuHXCSozzl08ZZd99XlAGOw29RjT8zQMOEGXpDrgCTL5xjy6j084JGrRp1YOM5xtSe45tWOWSIwSsyOy5TpkFVSJix1OuP1uMd/ATWkFeFB7UGIg5ztY5JgqTtJJJK5yi4+CvSzqQ4C/CAAbxb5Ix2YRc2xSSfZzBK7nYgKrR/rTFgsxAzgayPw5xk7VoY7GJdhGg8TN5R5mzqb6nJyfma7W3UHIUA77gDO5yd/rv9aCt+h4P2EX/LT/ACruKxjj3jjjVsbaVA/qBVuvMUGOl5rgzFcSJIpHUhQKRksVRrhSpIzodVTPowam3DOZY55zAI5UcI7trVdK6HEbIWViC2TnbIxnf0pyYx7CvemM5wM+/r70HVFFFAUUUUBRRRQFFFFAUUUUEF1apIpWRVdT3VgCP5HalScAeL/ZriSNf2b/ABYu4zs56i7A4CuAM9qeUUCQPfrjMdrKN8sJZYz8sIY3Ht9/3rqS6vCpK28Ib0D3LAfmVhanNeYoEnSv3xl7aAY8QVZJSD8mYxj+a16eW43Ia4Z7kg5AmIMYIOQREoWPI2wSpO3endFByq4+ldUUUBRRRQFFFFAUUUUBRRRQFFFFAUUUUBRRRQcu2AT7DO3elicxWxGesmNsZYZbKLJhR3Y6XQ4H4hTWk03LNq2j4QGjVjSWA8bK7AhTv40Rt/VR7UFi447bpp1zRrqyBl1HYOTn22jfv+E+1e/pq3zGOtH8VDJGQwIdAVGpSNiMuvr6il8/KNo+vVESH8w6kmNxKCANWAD1pcgfi+QxNect28iLGyeFYuiu52jLRtpwcg7xpuRkb4IyaCVuY7QFQbmHLMiL8RTlpM6FGD3bBx9DTQGkw5bg168OW6nUB6jjByxAABACeJvDjBzvmnIoPaKKKAooooCiiigKKKKAooooCiiigKUS8wRpK0bq64ZUDnRoZm6XhHizn4q9wM4OM+rel8nBYGcyGJC5IYkj1UowI9jmNDt30L7UFLh/NcEufPGBHHJmRdO0hAUd858SE528a/PEtrzRayOsccys7adKgNk6l1ggY7aRkn0HfFTycEgOMxL4cYxkeUKFG3cDQm37o9q5sOAW0LaooURgc5A3zgrnf1wzAnucnNANx6AZy+MM64KtklC6tgYyRmN9x3x8xXdhxuCd2SKQM6eZdwy+m4IBBB2I7g7HFQXHL1u5JMeCRKuQWH65leUjB2LMoOfr7mrNlwuKIs0aBS2NWCd8bZwT32G/c43oL1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data:image/jpeg;base64,/9j/4AAQSkZJRgABAQAAAQABAAD/2wCEAAkGBxQSEhQUEhQWFRQXFxYXFxgYFxggFxwaGBobGhcXHxsZHyggGx0lHBsZIjIiJSktLi4uGyA1ODMsNygtLi4BCgoKBQUFDgUFDisZExkrKysrKysrKysrKysrKysrKysrKysrKysrKysrKysrKysrKysrKysrKysrKysrKysrK//AABEIAJ4BPgMBIgACEQEDEQH/xAAbAAACAwEBAQAAAAAAAAAAAAAABQMEBgIBB//EAEkQAAIBAwIEBAMEBwQHBgcAAAECAwAEERIhBQYTMSIyQVEjYXEUQlKBFTNTYnKRoQeSsdEWJDRzgpOjJTVDY6LwRFSys8HS4f/EABQBAQAAAAAAAAAAAAAAAAAAAAD/xAAUEQEAAAAAAAAAAAAAAAAAAAAA/9oADAMBAAIRAxEAPwD7jRRRQFFFFAUUUUBRRRQFFFFAUUUUBRRRQFFFFAUUUUBRRRQFFFFAUUUUBRRRQFFFFAUVWvr6OFdcrrGuQupiAMk4Ayfc1YBoPTRQajhlDeUg49j8gf8AAigkoqOGUMMqQRvuO2xwf6g1JQFFFFAUUUUBRRRQFFFFAUUUUBRRRQFFFFAV4zYr2o54wylWGVIII9wRgig96g3+Xf5V6GrHXfL4Meh705xJ1iM6pBIoEZ0h8aunGF8QbKhsAEk1xdcAaVNKX+lstHGQTlQQ7MnhkB6mGG4wQqgYGMgNsKKgsYOnGiZLaVVcsSScDGSWJJP1JNT0BRRRQFI+Y7mdCnQDnKyY0oGBkGjpo5IOhCNeW27Df0LyknH5L0PH9kSJ0wepr756kYAB1DHwzK3Y7qo9aBDdcz3oleEWMnkJWbTIya2DFE8MeCcjv5QAASC211uN3pnES2e2DmQ69GoTaMg4GQUGvGQe3cb1w93xPS2mBdWldOVi8zTaSSBcfdhGornxEjDDtTLg5vOs4nVBCEGhhguzHGdRDbY8Qxpx2370FLlvj9zcyKJLYRxdNmLhmPxA5Uxg6NBx76hnuARWpFGKrcUvVghlmfJWKN5GCjLYRSxAHqcCgtV41cxvkZ9967oM3LzSkbkSBR8UxKgcdckPo1dM48BALZBJ04OPaonP9vpVykwVg58i6l6bpGwZQ2dWt1AUZJz2rWGFe+kZ29B6dqW8KbV1Y5VXVG7KcLgFG8cZx/AQD6alagtcK4gtxEsqAgNqGG05BVip8pIO4PYmrdQWlskSBI1CoOwHzOT/AFyamzQVOJ8NSdQsmSoYMQCRnAIwcb437ev02pHeclRSsC8khCtlR4MDxq2B4fYMnvpkYfTT5qrdcThjOmSaNG74Z1BwexwTQIrPlEIlwplJM2kZ0DyofAH3+IcYU5xkZG1Un/s8iJh+M4WJdOnShVhpjXTggqE8AJUDc432xWwguEdQyMrqexUgg++42pByLLcNDMbk5P2q6Cbk4RZWULuo2BBA+WPpQUeIf2eQyggSyRhjIzaAgJeRZFaTIXZ9MhXPsAN6ks+Swl2ZxKVjDIUiXIHg1YLdgSAUUbbKmnJB2dXvMVpCxSW5gjZcaleVAwzjGQTkdx/OmasCMjcGg9ooooCiiigKKKKAooooCiivCaD2vM0m4ncSSTLbwsY/D1JZMAlUzpVVztrchtyCAFPqRXp5dj7rJcq3o/2mYtn6MxUj90gj5UDmik/BL2QtLBOdUsJU6wulZI5MmOQAEgHwsjDPdCcAMtN80HtVuJWSzxSQvnRIjI2Dg4cFTg+hwasZoNBk7n+z61kbU5ctpC5AjXAClTp0oNGc76cfyJzzZ8uwz9KSMtEYpjrXZixhnZ9BPYAyAHVjJXA2rXVnTxHo8RFuVbTcx9VX20CSIaZBnPcoI9v3SfWg0YopJNzApZo7dHuZEOlhHjQh9nlYhAR3KglvluM8/YrybPVnECnsluoLj6zSgg+nZF9e9A7ZsVUuOLwR+eaJP4pEH+Jpc/Kdu5JmEk+f200rr+SM2hc/ugVPbcr2UZBSztkI7FYIwf5haCH/AExsT5buB8fs5Fc/yjzXj83233etJ/ura4f/AOiM07jiVfKoH0AFd0CKPmZXz07e8b620kf/AN4IKhl5lcOsYtJQ76iqyS2yM2nGSq9UlgMjO22RWjrP8ycEhnZXllMZWOWOM69IDvpYSjcZdCgZfY79xmg6fiN8V8FlGDntJcgDHvmON6pcVgv7mCeCSO0hSWKSMyCeWQrrGknSYUB2J+93xVT9CIwDvxFjJq1a1mKgHWZNKgSeTcqASTpOM4rz9EB7WOGS/RnUlpGDsUYFNBBVpSxx5hqYjVk6cbANhDIAgOQVwPFkYx757YqXNfOl4TG8zQfpVZGZSOgzlmAdAMhetjUdvQrhmGnJzTz/AEOIlDi5mCDIWPW+kDqNIo8+MKWAG3ZQNxtQarNJ+IkQzxTdlkIt5D6eIkwMfo5KD/ffSlvKXLE9rI8k1y0utWAj1zMiZkLeHqSEeXA8oPf0OK0d/bLLG8beV1KnHfcdwfQjvmgX8wXVxGI2tohKdT60JxlRFKUAb7uZRGucHudqU3fMt1GVU2TyMdZ0xlySEaNe5TSNnLeJgMLgEk094FdM8K9TBlQmOXAIBkjOlmAO4ViNQ+TCu+MK5hfpHEgGpN8ZZfEqnHoSAD8iaDKSc0XwhMosJGfOFhxIDuYFVixTIHilJ8Pp8ia1dkTIuuSMK2WAHc6dW2cgEZGDj50qj5mFx4bFOu22piSsEeRnDSYOphkZRATvvp71J+hJ5f8AabuQg58Fv8FMHt4lJlyNt9Y3z74oOOSVAt5NIAH2q9xp7Y+0y4xU/J7A27EAD/Wb3sMbi6mB/wAKYcN4fHAgjiUIgJOB7sSWJJ3JJJJJ3JNWY4wowoAGSdhjcnJP1JJP50CDlg5m4iBgYvN8Z3/1W23P+G3tWgFKb/l6CWQylWSUgAyRSSRuQucAtGwLDc7Gq5tryDeKQXSAfq5sJN/wyoAp+jJ6+YUDi+uhFG8hBIVS2BjJwM4GSBk/Mik0/N0KZDLIGHmUKGZcCYktoJwMQSb9jgYzU9rxKG7EkDqVk0Ylt5RiQKwwdgcOhzjWhKk5wdqrcPtoTO8UUCCOFQrvjvI2phGPxELLIzE+suNzqwFj/Si2CIzyrHqGdLHxAgOWBx6jpyA/wn5Ve4fxOKcEwuHUEAkZxkgNj64I+mapS8r2ratUCENpLDfB0liARnGMsxx2ySe9MLOySIFY1CgnJ77nAGSSck4A/lQWaKKKArgvvj1/rXdZ3jHLTTSTyJPJE0sUUWYyysvT65VtSsCfFNqx+4KDQk1yHz/7/wDftWRuuUrlldBfzIp1BWV5eoAWDAE68eFRp1Y1HuT6VW41yw6eNeIS22tmXUgIy8rN0yxBwfE+PF6nYgkUDieVbe+6j7JcxRxCQnwLJEzlUPoC4kOk+pQjvjOhqrNZo8ZikQSRkaSr+IMPY6s6vzr45wmSSTg/FZTNca4LiaGHTcTAJHGIiiKA+MAEjcEkbb0H0OO6eZ7u5tlD6YVhgcMCsjpreRl9GUMyqDndkcbAZMLcRv0dUigeWIBSZJxGJCTNpbaJlUDpEkZUHYZ9qW8oSXV6kcckBg4ekEAUk6ZZ2CrkEA5WLIO22oY3IJFfQlGO1Bj5+L8Rijy1upJKBQFLNkruGCvvlseIYCjJwa2NFcsaCK8u1iRnkYKijJJ7f/052x6kikE3C3virXKmO3Uh44QSJGOCNcrDBTKsR01PYnUTnSKs1+JT9slObSNh9nUZwx3DXT+4znQMHYaxksNLG35rtmHmYHAIzHJg5bp+HC7jX4c+9A5tbZI0VI1VEUAKqgBQB2AA2AqakNhzGs5KwIzsIeqMgqhJOAgdhvvkEgECk3D7iW6k6V9NLazHJFtEemrKDjKXC5abbc6GUjIyo9Q2xNApMnK9rkEwiQ4xmRmkJ2xuZCc/U1zNyrbHOhWhJ+9BLJEdu36th/LtQORID6iu6+Q878ky2sh4hBKLltcUbwTqvxDK8cS+NNI1ZKjUQDj123b8lX9hds8Jt3tL2MfFgMkquMeqsCNQ7H3GR8jQfR6r3NlHJjqRo+O2pVOPfGRSocrxatQluwd9vtl0V3/dMhX+m1EnLzk5F7dr8g8ZH/qjP9aC/wDoe3/YRf8ALT/Kj9D2/wCwi/5af5VSPBpwoCX04x6sluxP/SFV+MJew28skdxE7Rxu+JLcnUVUnT8ORcZx3x69qBpbcFt45DJHBEkhwC6xqGOBgbgZ7bVfqGzl1ojfiVW/mAamoCvCK9rwmgzXEeKC1v4kKN0rtW1SbCNJIEZ8sT6tGuPpGPnjlA/EfFlorLPhA1rNPpJ3Y7GOE4yAPE4wSQpw3vFoE4hP9nYBre3ZXnzgh5dOUt/oFYO/uGRdwWFaUDFAo5fhEPUt1UKsTkxgDAEcvjQAAAAA60GPwV1xPmOGFunlpZtvgwoZJd+xKr5AfxNgbHfas9fXDXd0hgaSK3Yvayzp4WkaMs4SM41BQVlXq9vGQu51B1dPBw+HEMQ1OwWONP1k0rdgWO7E9y7dgCScCgoca5ouoYw62a6mOmOKSfE8jdwqpDHICcbnLAAAkkAZq9Z3PEGQNJDaox7p1pDpGPVhHgnPoBj5muLC0jtmNxeTIbmQYaRyFVV2PRiDHwxg7+7HdsmupOd+HKSGvbYEdx1U/wA6DtuL3ES6ri0Yj1Ns/WA3/CVSRtt/CpPyphw3ikVwuuGRZFBwdJ3UjurDup+R3qjbc22Mu0d5bsflMn+deX/B4rgiaF+lOPLPERk47I+NpU3PhbPfbB3oK/N0EcwjhAzcs2YGViHhI81xlTqCqDuM4bIU+aueX5mtWSyuDliGMM/pPuWcN+GcZLEdmGWH3gtDlS00X9y93/3g64BGRE1spAUwgk4XUAWUksrH2Kk6fjHDEuYmikzg4IKkh1ZTlXVhurqQCCPagvUUp4BxBpFeObHXhbpy4GFJwCsij8LqQwG+N1zlTTagKKKKAooooCorm3WRWR1DIwKsrAFWBGCCDsQRtipaR8zyzRxPJFJjSAAoRSxZmCg6m2AyR6HG/ftQZLmTmmfh85s9OuKRD0JiSzxs+AqOoyWx4whO7nSu+C1XoeXxacHni04ZopJCvhJDFQEXPYsirGur1K5J3zTXgHKiwt1Zm6s2ovk5KqxGNWW8TvpwutjsBhQi+GpOfb1YrGYt97REM+pkdUH+OfyoJOS3/wCzrRiRj7PESc7eQb5p1PMqDLMFGQMkgDJIAGT6kkAfM1hk4T9q4RZr9o+zKsMbOwJ0lDEVZThl8OG9dtu1S8M5P1yJObmR4CkbRxSBjgCcXCZLOc4XCbrkZO/pQbcGknM7l1jtlJBuWKMVOCsQBaZge48OEBG4MimrvBOH/Z4I4dWrprp1YxnHqck7++/eqdoOpfTP6QxpCvuGk+LLvn1XobY9PnQecxX8VrApeNWTUkaqSqqM5C7v4QMDH8h61jzxa0eYiHhqM/XXd1QAyI6KrAEbSYkY6sZAXckDbd8N4lFc9Tp4cRStETgY1oBqx9CcZ9waq8BuHnNxIxPSMrRQr+5F4HkyN8tJr/ILQTcCt4DGs8UKwtLGmfAFcADwoce3tVniXDIrhOnMgdcgjPcMOzqw3Vh6MpBHoazvBOEX1m8w632y3Zh0UlkIliXckdRlYybnHiPZRvvXqc9w6irRyDSTr6eiYpgE5ZbZpGAOPb1+tBaF9JZHTcsZLYnwXDY1R5OBHNgeXsBL/ewfE2iFZdObI7qPNpa3F5E4ILCNY4yDsRm6aPWPTYEVT5Q4o0MpsriOWEea065Qsyb5g6iO6u0eNvFqKYyMqSQcc4xh4I0Pdrmzx9VuI5D/AEQ1Q545QW8USwno30Xit512YMuSqMR3QkkEb4z+VXeOIZLqyiHZZJbh9jgrFGUUZ9D1JYz8wpp28gUbkDJA3ONycAb+pO1BluReZpLiMRXS9O6QHWNtL6Dod1x6q40uv3Tj0ZSdYKwfMHC2F98HCzSobm1J2AuINKzIT+GaFo1YeyE996f8N5stZYI5Wmji1KCySSIHRuzIwJ2ZWypHuKB9mo5og6srbqwIP0IwaynE+XpCzzx3rQLmSXK6tGHC5ZhrCPhFOCQQM5GDvVe55cvFGtb1kADkqXlZFAiVU3Y6nCsJGOSC2sHPhUUGzhjCKqDsAAATvhRj171JWC4Xyje6QtxxBpE0KuV6gl2MerEqsrKCIyNtyWJJPan/AC1w64habrymVSV0EsxJxq1NpJITIKDSu3h/Mg+qlxm+EEEkpGrQpIUd2bsqD5s2B+dXaRcwp1JbSH0M4lYYyMQKZFz7fF6Rz74oLnAbFoYEWQgykF5SOxlc65WHyLk4HoMUo5o4iJJ4eHJIVknDPKVOHWBPPg91Zz4Ae4BYjcCtOtYC0XXcW/EMfrryWLUdyIRHJBCB7IzIHHzlz60Gh5m4UzWMkNoVheNFMGw0o0WGjAzsoGkDPpXynh/MHEOLXEbWyFHSJUWZsZjVgOvL2KIZWUAHBOEwo8xG8/tY4nIlqltAR1ruQQjcjwnzbg5wSVTI3Acn0rQcrcvx2NusMYGe8jAAF3PmY4/kB6AADYCgwdnymtozvxTVcRsB/rKM4Cj16oHxQoOTrLsoz9wVshydYyIB0tSHBGJZcEHGDkPuO1TX3N1nG3TM6SS9hDF8SVj7CNMn6+g9cCsrFxmazlDxWF3HZOx6yMsZWP8A8+NUkZ1H4o9OPvDByGCpzFyULFRLw9mVnlij6TFWVmkYIDlwQfTIcHYbFTvV/lKS0u2eKa1S1vkz1BGGidgp8yshVsDIyuTjUpyVZWOj4vdJMLIxssiS3MbKynKkIkkwYEbf+HSb+0ThTKEvrcqk8LKWOPMucLq3GylsMf2bSeuCAm5j5buzGTaXBeRCHhWfGpHHqkwGrBGQVk1BgSMj0f8ALvFDcwK7oY5N0ljPdJEOl0+e42PqCD2Ne8ucXS7top02Drkqe6sNnjPsVYFT9KpWy9HiMi58N1EJgvoJICI5W/4keD+58zQe8dH2eaG6UbFlt5z/AOXI2I2PvolK9+yySfQvhVDmCx69tPCCQZI3RSO4YqQrD2IOCPpXXArwzW0Mp2LxoxHsSoJH880F6iiigKKjuJgis7bKoLE/IDJrOWXPNq6Iz9SJnVWVGjcsVdJHUjQCDlYZex+7j1GQfPfRjvIgx38S/wCdIeNcYguLWToTwzaWh1BJFbT8VO4U7H6+tSjj9mWUENl2CeK3lHiZkRc6k2BaRACfxfI1Dx7hVvbWN0YYUiXpvI3TRVJI8WrIG7AjIz7Cg04rAc1I1/a3b50xxme3gQjfrq5gM7EAkANqCgdgSx3IC78VjeLlrZLqDKqs/Xkt5Mdpn1SSRMud2yGkB21DUNiuWBJwvljig4c1hO1tLGyhA/WkVki8I6YUW3fSDuxJBb1xitdy3csjtZtDHF0IYGUROzRhX1qEyyKdQ6Z9NwQfWk/KHEOJ3tsJ2a3gDkGLVbs2uMgESeG52znynBHz7094LwRop57iSUSSzrEraUKRjpAgEKWY5Oo9yfSgd1n+WcdbiOM5+2DOff7LbdvljH9a0FZ/hGI729jHd+hc4/jQwk/9AbfL50EPJ1tHb2OqNQAzTznAAzrd3/ouFHyApdydxSWSytktItREMReeYMsOtlDSFR5pTqJPhwudtQp3y6PgSQuN45Z4iMEDQXLRAfLpPHvRyRn7BaKfMkEcbfxRqEcf3lNADlxZN7t2uT+F9oR8hCvgx/FqPzqpzNahza2SBUimkYzKoADQxKWePA9HYop/dLD1rT1heKQSyXj30Wp/sTrCsa79SMqWu9I9X8aY9S0Gn13DbxxhQAAAAAAANgB2AHpVLjfCkuoXhkzhuxBwysN0kU9wytggj2qXh3EI540lhYPG4yrD/LuCDkEHcEb1R5m5hisoupKRqYhIkyAZJDsiDJAG/ckgAbkigUcgyzXKtd3K6XKLbqMY2hLCWTB3XqS6jjPZE/NRz3xXhBkhe613EiTJGvQaRum4y/iVGC52wQAX3G2O0nDWheGK3E0l2kaBZIbVT03lBy/UnBC6dRGELrkeYMDTyCwuJUWMKlhAuNMcWhpgBjA1AdOHbIwgf5MKBDxqDhr3FgyxQtM06nQYviFHjkUGRWXUozgjVjdBjOKbcCs4re/ubdY0USLHdx+FdtXw5VXA2AdVbHoZD7ipb7hkUD2UEKaepc62bdnPSikkLuzZZySqrqY58Qq3xPw39kwxqZbmMn10lUcj+8in8qBfxDkO3lkMjvKCZJHA1LpUygBgoK7b6z9ZH99uZOQYWeR+rKDIJAfJt1AwZ18Phl8R+L5sbZpvzcGNuNHm69pjt/8AMw57/LNVeLcbuIS/TtesFZseModKohGPAwYklh3A2HzoPOGcqJBMsiuxVWnkCtp/WTO7BxgbaRLMo9cSb5wK0grF3HOcxJWKzdjmUK4bKDpll8QwDq1KCUHodmyMVY4fzJcNKIntG3kZepkqmnrSKpIKk/qkDZ7E/hyKDW0huYSeJW7baVtbofPLy23/AOpp6DSK/XTf2jk4DRXUIHuzdGUfyWJ/50Di8l0Ru34VZv5Ams3DwovwmKGHHUW3haHPYSxhZIj6/fVTnetQyggg9jsaSckTl7G31HLInSc4x44WMT/+pDQYHi/E5Lri/DpLeISMLQTIjtpVWl6wfqHBK6GRMgAnK/KtuvLJm8V/KbjOPhDwWw+QiB8Y/wB4W/KsDzHw9+G8dtLpf9lmZgewCFy/VXb7uqUy/Ut2Ar6zxC5EUUkh7IjOfooJ/wDxQZzkqyiL3VyiIpaeW3QKqgLFbOYgg0+hdXf/AIx7Vq8VhOXkbhMKm4LNauiSySAFujO4zPqUbiFm8QIBCktnA3p3JztYjSEuY5XbGiOJtcjk9gqJknv37DuSACaBVwvhXT4xKqsBAkIuVjxss107RyMD6AiBjj3kJ9TWk5gMf2abrOscZjdWZmAADKRnJ2Hes1wmLiTTTzNBBA0xUBpZeo0ccYxGnTiADHLOx+JjLV3zHwhIraa4upGuZVRhH1dIiV38EYSIYRSXKjUctv3oEf8AZJcPEZEc5iuGmmi/dkRgJo8n3VkcD5Sdsb63jxxe8NYdzLcRn+FreSQj+9Ev8qzfArRoeE29xqJZJvtuo/spHOv6g27t37beoFabi6676wUfc+0Tk/JY+iAfbJnyP4T86DQGlHKmBbKo7K8yD6JK6j/Cm7Um5QbVaRvv4zJIM9wJJGcD8gwH5UDqiiigrcRkVYpGcBlCOWU4wQFJI8W2499qxw5qs5QJjbAuilcuIQyowjONbHARtZA3wxQgZrcsM15ooMSOM25mjd7Reoh0o3gOktKY2CNnDSZjU6AAwCn2Iq/eGTiVhIkaiEzIY2EoJKpIgP3SMPpce4Bz3rT6a9xQY/hvNEkMqW3EQscr56cq/qXwVAGTjcllGR6kAhSyhmfOlgs9o6t91o5B/FHIrgfnjH51PzPwRLy3eJsaiD02I8r42b6ehHqCR61muWeLtdcKmEhzLBrgc5LeKMKVyfVtLKCfxA0D3kIf9nWn+5j+nb29Kf0i5F/7vtPT4KbflT2gKyPO05tGjvgdISOWCRipZVWUBopCo3YLMiA7jZzuN61opDzfai4ijtGzpuJAkmDv0kBkk9QcHQEyM4Lig95H4XLbWMMVw/UmAdpG92kdpCMnvjXjPy9K44I3QuZ7U9nLXUHtocjrIPcrKSx+UyV1y1fuNVrcHNxCB4vSWI5Ec4+ZAww+6wPoVJtce4WZkUxv05o21xPjIDDYqw9UYZVh7H0IBANDSTkxB9kjcEN1i8+r36ztID/JhU3C+LiZXVl6c8YxLEfMp3wR+JGwSrjYj2IIEfJa44fZj2toB/01oFnMXLSiUXcKPqBJniikkjMy7eP4bLmZMArnzDKnuCrHgXCLNVE1uiNrAIlJZ5GA7AySEvtvsTt8qdmkXEbB4Gae10g7tLC2RHLjJLDH6uX98AhuzA7FQe4opLy5zRBeorQsQxRJDG40yBXGVbT6r+8uRsd6g4tfvO5tbRiH2E8y7iBfVQexnYHZfu51NtpDB7w8faLySfYxwK1vCfdywNywPsGVI/rG/wCUbv1eKoB2trV2bc413EiiPb3CRSf3xTYiG0g3IjhhQkk9lVRkknuT3JPckmqHKto4SSeYaZrl+q643RcBYYj33SMAH01Fz60FjjY1tbR74adWbGO0StIM59NaoPzFK+J3PElLiGONsifp5XYFQwhDkyDGSqnIBzrxgaSalt7a5fickr6RaxQiOEFfEzyaXkcH0HhCn6beudIKDGz33EjIypAojULhwqhnZoZS2xk8PxhFvjbUe+5q1Hd8SM2OjF0RJhiww2nqovh0yEECMyOGI3KgaRmtTRQeCknNilYo5x/8PKkzf7sZSbt7RO5+oFPK4mQMpVgCCCCD2IOxB+VB0p2rN2N6lteS20jBBcMZ7bOwYkATxjPmYOC+PaXttVnlmYor2r5125CqScloTnoSZ7nwgoSd9Ub/AFPvNfAFvIQpCGRGEkRdQyh19CPwsMqcb4ORggGgOb+X1vrZ4WOlvNG/4HAIDfTBII9VYj1rE2nNjGxu7O/Biu4opY/Gc9QENpw22X0YJ/ECGHchX/BoZnjJtLlonRistvdKZhG47xhtSSBexVtTArgjYiqHOfLk17Hi4tEkdfJJbTKJAM9tE6qjAd8M+2SVwcGg3qqNOMbYxg+2O1ZqGzm4ecQIZrP9kv66D36f7SIfg8w+7qGFGN4NxLjlp8OW1lmjU4VmEUjFcEAExzal3x3aQ49T3L48wcVYYjsQCexIOAfciWSMEfRs0GvteKQyxGWORDGM6myAFx5g2fKR6g4IxvXz3iV/+mbxbWIkWsB1zHcagRgEgjI1ZZUHqC7/AIM0uP8AK1w8hubyRTK/gitoNIeV85VS2kLgbksyuVVchhjNbzkjldOH2wiB1SMS8r75d27nJycDsMknA980F3mC0V7O4iIARoJUx2GkoRjbttSjkadrpTesSVkjijiypHgjGZHwQCNcpf6qiVPx27a5c2UBILD/AFmUZxFEw3QMP/GcHAAOVB1nsoZ/awrGioihUVQqqBsABgAfLFAt5quilrLoOJHHSiOM/ElPTjOPkzAn5CmFharFFHEvljRUX6KAB/QUlYfab1dsw2mWz+K5dSuPb4cTNnvvKO2nfQigKKKKAooooCiiig5Y18i5euHgg44iJJqkurx7YLDKysdTxjBRSPOijv7V9S41FI9vMsLBZWikEbHsHKkIfybBpZwXilrHZowdIooUCOGZR02QYaNhnZgQQR/jQWOUhi0jHYLrUduyuyr227AUmg52GqcPEx6VxJBpRo2YBOqxlYa8qpSInBUHcAZzmmvJ0RFsCVZA8k0qI2dSpLK7oCDuDpYHSfLnHpS+745dKC0dmXbVINGHDHSAANRXT7nVnB2AJOaCFP7QICrN0bgKpO5EY+8Qp8UgxkAnBx2x3IBc8Ju4rp+ugkBi6sHj2AbKdVcZILKyBSfcMATSPiV9cOgjm4csqlxryS0eVkYIwARmbOgP28Otc53qSTjtxESosyAFWVtHUOeqJncH4fcMqk6dRy3bsCGg4rwwTBWDdOVMmKUDdCe4x95GxhlPcexAIq8H43rka3uFEVyozp+5Iv7WInzJnuPMp2I3BJwfic0zDXb9ONlJVstnYRkZDKpGrW2ARkdM5wdhc4twqK4QJKurB1KQSHRgCA6OuGRhk+IHO9Bl+eIpJb3h8MKsrOZ3kuIyqyxxIEDKpI3BeSMkEEHSNjvhhYW95ZxRwqkd3DGqopDdOfSoAXIbKSNtudSfSlkD3kN7KQpvooY44wdSJOvVLO4wcRyMAsRJ8BKlfMRu6j5xtC4jklMEh7JOjxEkdwDIAr4x90n09xQeNzWq4Elteo3cr9llkx/xQB0/kxqOXmXqgrFZ3smfCcwGEDUMZLXBTb+HJHtTdOKQMMiaIj3Dpj/Gq9xzFaRqWe5gVR3JlTb+tBiuW+UpJrcW03+rxWtxIERGZrjBbqKBcMfhgxuqnp+YatxnA+hWVokKCONQiL2AG31+Z+dZK05l1Xc4s4JLgSJFIrbxxFhmN21ygBk0iDeIPnPam0nCJbnH2yQdP1t4iRGe20khw0o/dAVTnBBoKrSfpGUKoBsonV2c9riVDlFTIw0SMAxfszBQMgNWpFcxRBQFUAAAAADAAHYADsK7oCiiigKKKKAooooFfGbB20zQYFxGG0ajhWVsFonx91tK7+hAO+CDLwfiiXCFlDKVJV0YYeNx3Rh6HsfYggjIINX6UcT4OWk68DCK4A0kkEpIvokijzD2bzLvg4JBCTifBxK6yo7QzqNIlQLkrnPTYMCHQn0O4ySCDvVP9NyQHTeRMB6TQq7wn5sAC8R/iyv7xqfh3HQzCKdDb3H4GOVbfGqOTyyA+2zAEalXNN8UFeyv4pl1RSJIvujKw/oaqcZ43Fb4U5eVv1cKYMr/AEX0UEjLnCrnJIr285etZWLyW8TOcZfQNe2cDWPFjc7Zql/oTYatZtYy3YsQSSPYkncfKgo295DFL17yeI3jJpWGNtZjTOTHEijW5JxqcLliF2AAAui4ubraJWtYSCDLIALg5GxjiIIj+sm4x5PUNrDhcMAxDFHECckRoqgn38IG9WHYKCScAbknt/OgrcM4elvGscYwoz6kkknLOxO7MxySx3JJJqlxvibqRBbgNcyDKg50RrnDTSY7KN8D7x2HqRA3G3uCUsQGG4a5YHoIR+HsZ2/h8PfLAjBY8J4UkCnTqZ3OqSRzmR292P8AQAbAbAAUHvBeFpbQpCmSFG7HzOxOXkYjuzMSxPuavUUUBRRRQFFFFAUUUUBVaSwjZ9bRoXGMMUUtt23IzVmig8FZextr8LpkdNQeXD6ifhmRNG33m6fU7jAOnFamsuOD3hjfN0Vcg6QNWAcpuW77hWGAMKXJHYUHEC8ROOoU2Y5CaQp8hDaidQUeLYb5PtUsr8Q+zxFAn2jL9RWCdM/Ck0gYby9bp4Oc6e/riCPg1+jEi7VxvpD6t/IRnGwJxIMgbArsTk0wsuHXCSozzl08ZZd99XlAGOw29RjT8zQMOEGXpDrgCTL5xjy6j084JGrRp1YOM5xtSe45tWOWSIwSsyOy5TpkFVSJix1OuP1uMd/ATWkFeFB7UGIg5ztY5JgqTtJJJK5yi4+CvSzqQ4C/CAAbxb5Ix2YRc2xSSfZzBK7nYgKrR/rTFgsxAzgayPw5xk7VoY7GJdhGg8TN5R5mzqb6nJyfma7W3UHIUA77gDO5yd/rv9aCt+h4P2EX/LT/ACruKxjj3jjjVsbaVA/qBVuvMUGOl5rgzFcSJIpHUhQKRksVRrhSpIzodVTPowam3DOZY55zAI5UcI7trVdK6HEbIWViC2TnbIxnf0pyYx7CvemM5wM+/r70HVFFFAUUUUBRRRQFFFFAUUUUEF1apIpWRVdT3VgCP5HalScAeL/ZriSNf2b/ABYu4zs56i7A4CuAM9qeUUCQPfrjMdrKN8sJZYz8sIY3Ht9/3rqS6vCpK28Ib0D3LAfmVhanNeYoEnSv3xl7aAY8QVZJSD8mYxj+a16eW43Ia4Z7kg5AmIMYIOQREoWPI2wSpO3endFByq4+ldUUUBRRRQFFFFAUUUUBRRRQFFFFAUUUUBRRRQcu2AT7DO3elicxWxGesmNsZYZbKLJhR3Y6XQ4H4hTWk03LNq2j4QGjVjSWA8bK7AhTv40Rt/VR7UFi447bpp1zRrqyBl1HYOTn22jfv+E+1e/pq3zGOtH8VDJGQwIdAVGpSNiMuvr6il8/KNo+vVESH8w6kmNxKCANWAD1pcgfi+QxNect28iLGyeFYuiu52jLRtpwcg7xpuRkb4IyaCVuY7QFQbmHLMiL8RTlpM6FGD3bBx9DTQGkw5bg168OW6nUB6jjByxAABACeJvDjBzvmnIoPaKKKAooooCiiigKKKKAooooCiiigKUS8wRpK0bq64ZUDnRoZm6XhHizn4q9wM4OM+rel8nBYGcyGJC5IYkj1UowI9jmNDt30L7UFLh/NcEufPGBHHJmRdO0hAUd858SE528a/PEtrzRayOsccys7adKgNk6l1ggY7aRkn0HfFTycEgOMxL4cYxkeUKFG3cDQm37o9q5sOAW0LaooURgc5A3zgrnf1wzAnucnNANx6AZy+MM64KtklC6tgYyRmN9x3x8xXdhxuCd2SKQM6eZdwy+m4IBBB2I7g7HFQXHL1u5JMeCRKuQWH65leUjB2LMoOfr7mrNlwuKIs0aBS2NWCd8bZwT32G/c43oL1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data:image/jpeg;base64,/9j/4AAQSkZJRgABAQAAAQABAAD/2wCEAAkGBxQSEhQUEhQWFRQXFxYXFxgYFxggFxwaGBobGhcXHxsZHyggGx0lHBsZIjIiJSktLi4uGyA1ODMsNygtLi4BCgoKBQUFDgUFDisZExkrKysrKysrKysrKysrKysrKysrKysrKysrKysrKysrKysrKysrKysrKysrKysrKysrK//AABEIAJ4BPgMBIgACEQEDEQH/xAAbAAACAwEBAQAAAAAAAAAAAAAABQMEBgIBB//EAEkQAAIBAwIEBAMEBwQHBgcAAAECAwAEERIhBQYTMSIyQVEjYXEUQlKBFTNTYnKRoQeSsdEWJDRzgpOjJTVDY6LwRFSys8HS4f/EABQBAQAAAAAAAAAAAAAAAAAAAAD/xAAUEQEAAAAAAAAAAAAAAAAAAAAA/9oADAMBAAIRAxEAPwD7jRRRQFFFFAUUUUBRRRQFFFFAUUUUBRRRQFFFFAUUUUBRRRQFFFFAUUUUBRRRQFFFFAUVWvr6OFdcrrGuQupiAMk4Ayfc1YBoPTRQajhlDeUg49j8gf8AAigkoqOGUMMqQRvuO2xwf6g1JQFFFFAUUUUBRRRQFFFFAUUUUBRRRQFFFFAV4zYr2o54wylWGVIII9wRgig96g3+Xf5V6GrHXfL4Meh705xJ1iM6pBIoEZ0h8aunGF8QbKhsAEk1xdcAaVNKX+lstHGQTlQQ7MnhkB6mGG4wQqgYGMgNsKKgsYOnGiZLaVVcsSScDGSWJJP1JNT0BRRRQFI+Y7mdCnQDnKyY0oGBkGjpo5IOhCNeW27Df0LyknH5L0PH9kSJ0wepr756kYAB1DHwzK3Y7qo9aBDdcz3oleEWMnkJWbTIya2DFE8MeCcjv5QAASC211uN3pnES2e2DmQ69GoTaMg4GQUGvGQe3cb1w93xPS2mBdWldOVi8zTaSSBcfdhGornxEjDDtTLg5vOs4nVBCEGhhguzHGdRDbY8Qxpx2370FLlvj9zcyKJLYRxdNmLhmPxA5Uxg6NBx76hnuARWpFGKrcUvVghlmfJWKN5GCjLYRSxAHqcCgtV41cxvkZ9967oM3LzSkbkSBR8UxKgcdckPo1dM48BALZBJ04OPaonP9vpVykwVg58i6l6bpGwZQ2dWt1AUZJz2rWGFe+kZ29B6dqW8KbV1Y5VXVG7KcLgFG8cZx/AQD6alagtcK4gtxEsqAgNqGG05BVip8pIO4PYmrdQWlskSBI1CoOwHzOT/AFyamzQVOJ8NSdQsmSoYMQCRnAIwcb437ev02pHeclRSsC8khCtlR4MDxq2B4fYMnvpkYfTT5qrdcThjOmSaNG74Z1BwexwTQIrPlEIlwplJM2kZ0DyofAH3+IcYU5xkZG1Un/s8iJh+M4WJdOnShVhpjXTggqE8AJUDc432xWwguEdQyMrqexUgg++42pByLLcNDMbk5P2q6Cbk4RZWULuo2BBA+WPpQUeIf2eQyggSyRhjIzaAgJeRZFaTIXZ9MhXPsAN6ks+Swl2ZxKVjDIUiXIHg1YLdgSAUUbbKmnJB2dXvMVpCxSW5gjZcaleVAwzjGQTkdx/OmasCMjcGg9ooooCiiigKKKKAooooCiivCaD2vM0m4ncSSTLbwsY/D1JZMAlUzpVVztrchtyCAFPqRXp5dj7rJcq3o/2mYtn6MxUj90gj5UDmik/BL2QtLBOdUsJU6wulZI5MmOQAEgHwsjDPdCcAMtN80HtVuJWSzxSQvnRIjI2Dg4cFTg+hwasZoNBk7n+z61kbU5ctpC5AjXAClTp0oNGc76cfyJzzZ8uwz9KSMtEYpjrXZixhnZ9BPYAyAHVjJXA2rXVnTxHo8RFuVbTcx9VX20CSIaZBnPcoI9v3SfWg0YopJNzApZo7dHuZEOlhHjQh9nlYhAR3KglvluM8/YrybPVnECnsluoLj6zSgg+nZF9e9A7ZsVUuOLwR+eaJP4pEH+Jpc/Kdu5JmEk+f200rr+SM2hc/ugVPbcr2UZBSztkI7FYIwf5haCH/AExsT5buB8fs5Fc/yjzXj83233etJ/ura4f/AOiM07jiVfKoH0AFd0CKPmZXz07e8b620kf/AN4IKhl5lcOsYtJQ76iqyS2yM2nGSq9UlgMjO22RWjrP8ycEhnZXllMZWOWOM69IDvpYSjcZdCgZfY79xmg6fiN8V8FlGDntJcgDHvmON6pcVgv7mCeCSO0hSWKSMyCeWQrrGknSYUB2J+93xVT9CIwDvxFjJq1a1mKgHWZNKgSeTcqASTpOM4rz9EB7WOGS/RnUlpGDsUYFNBBVpSxx5hqYjVk6cbANhDIAgOQVwPFkYx757YqXNfOl4TG8zQfpVZGZSOgzlmAdAMhetjUdvQrhmGnJzTz/AEOIlDi5mCDIWPW+kDqNIo8+MKWAG3ZQNxtQarNJ+IkQzxTdlkIt5D6eIkwMfo5KD/ffSlvKXLE9rI8k1y0utWAj1zMiZkLeHqSEeXA8oPf0OK0d/bLLG8beV1KnHfcdwfQjvmgX8wXVxGI2tohKdT60JxlRFKUAb7uZRGucHudqU3fMt1GVU2TyMdZ0xlySEaNe5TSNnLeJgMLgEk094FdM8K9TBlQmOXAIBkjOlmAO4ViNQ+TCu+MK5hfpHEgGpN8ZZfEqnHoSAD8iaDKSc0XwhMosJGfOFhxIDuYFVixTIHilJ8Pp8ia1dkTIuuSMK2WAHc6dW2cgEZGDj50qj5mFx4bFOu22piSsEeRnDSYOphkZRATvvp71J+hJ5f8AabuQg58Fv8FMHt4lJlyNt9Y3z74oOOSVAt5NIAH2q9xp7Y+0y4xU/J7A27EAD/Wb3sMbi6mB/wAKYcN4fHAgjiUIgJOB7sSWJJ3JJJJJ3JNWY4wowoAGSdhjcnJP1JJP50CDlg5m4iBgYvN8Z3/1W23P+G3tWgFKb/l6CWQylWSUgAyRSSRuQucAtGwLDc7Gq5tryDeKQXSAfq5sJN/wyoAp+jJ6+YUDi+uhFG8hBIVS2BjJwM4GSBk/Mik0/N0KZDLIGHmUKGZcCYktoJwMQSb9jgYzU9rxKG7EkDqVk0Ylt5RiQKwwdgcOhzjWhKk5wdqrcPtoTO8UUCCOFQrvjvI2phGPxELLIzE+suNzqwFj/Si2CIzyrHqGdLHxAgOWBx6jpyA/wn5Ve4fxOKcEwuHUEAkZxkgNj64I+mapS8r2ratUCENpLDfB0liARnGMsxx2ySe9MLOySIFY1CgnJ77nAGSSck4A/lQWaKKKArgvvj1/rXdZ3jHLTTSTyJPJE0sUUWYyysvT65VtSsCfFNqx+4KDQk1yHz/7/wDftWRuuUrlldBfzIp1BWV5eoAWDAE68eFRp1Y1HuT6VW41yw6eNeIS22tmXUgIy8rN0yxBwfE+PF6nYgkUDieVbe+6j7JcxRxCQnwLJEzlUPoC4kOk+pQjvjOhqrNZo8ZikQSRkaSr+IMPY6s6vzr45wmSSTg/FZTNca4LiaGHTcTAJHGIiiKA+MAEjcEkbb0H0OO6eZ7u5tlD6YVhgcMCsjpreRl9GUMyqDndkcbAZMLcRv0dUigeWIBSZJxGJCTNpbaJlUDpEkZUHYZ9qW8oSXV6kcckBg4ekEAUk6ZZ2CrkEA5WLIO22oY3IJFfQlGO1Bj5+L8Rijy1upJKBQFLNkruGCvvlseIYCjJwa2NFcsaCK8u1iRnkYKijJJ7f/052x6kikE3C3virXKmO3Uh44QSJGOCNcrDBTKsR01PYnUTnSKs1+JT9slObSNh9nUZwx3DXT+4znQMHYaxksNLG35rtmHmYHAIzHJg5bp+HC7jX4c+9A5tbZI0VI1VEUAKqgBQB2AA2AqakNhzGs5KwIzsIeqMgqhJOAgdhvvkEgECk3D7iW6k6V9NLazHJFtEemrKDjKXC5abbc6GUjIyo9Q2xNApMnK9rkEwiQ4xmRmkJ2xuZCc/U1zNyrbHOhWhJ+9BLJEdu36th/LtQORID6iu6+Q878ky2sh4hBKLltcUbwTqvxDK8cS+NNI1ZKjUQDj123b8lX9hds8Jt3tL2MfFgMkquMeqsCNQ7H3GR8jQfR6r3NlHJjqRo+O2pVOPfGRSocrxatQluwd9vtl0V3/dMhX+m1EnLzk5F7dr8g8ZH/qjP9aC/wDoe3/YRf8ALT/Kj9D2/wCwi/5af5VSPBpwoCX04x6sluxP/SFV+MJew28skdxE7Rxu+JLcnUVUnT8ORcZx3x69qBpbcFt45DJHBEkhwC6xqGOBgbgZ7bVfqGzl1ojfiVW/mAamoCvCK9rwmgzXEeKC1v4kKN0rtW1SbCNJIEZ8sT6tGuPpGPnjlA/EfFlorLPhA1rNPpJ3Y7GOE4yAPE4wSQpw3vFoE4hP9nYBre3ZXnzgh5dOUt/oFYO/uGRdwWFaUDFAo5fhEPUt1UKsTkxgDAEcvjQAAAAA60GPwV1xPmOGFunlpZtvgwoZJd+xKr5AfxNgbHfas9fXDXd0hgaSK3Yvayzp4WkaMs4SM41BQVlXq9vGQu51B1dPBw+HEMQ1OwWONP1k0rdgWO7E9y7dgCScCgoca5ouoYw62a6mOmOKSfE8jdwqpDHICcbnLAAAkkAZq9Z3PEGQNJDaox7p1pDpGPVhHgnPoBj5muLC0jtmNxeTIbmQYaRyFVV2PRiDHwxg7+7HdsmupOd+HKSGvbYEdx1U/wA6DtuL3ES6ri0Yj1Ns/WA3/CVSRtt/CpPyphw3ikVwuuGRZFBwdJ3UjurDup+R3qjbc22Mu0d5bsflMn+deX/B4rgiaF+lOPLPERk47I+NpU3PhbPfbB3oK/N0EcwjhAzcs2YGViHhI81xlTqCqDuM4bIU+aueX5mtWSyuDliGMM/pPuWcN+GcZLEdmGWH3gtDlS00X9y93/3g64BGRE1spAUwgk4XUAWUksrH2Kk6fjHDEuYmikzg4IKkh1ZTlXVhurqQCCPagvUUp4BxBpFeObHXhbpy4GFJwCsij8LqQwG+N1zlTTagKKKKAooooCorm3WRWR1DIwKsrAFWBGCCDsQRtipaR8zyzRxPJFJjSAAoRSxZmCg6m2AyR6HG/ftQZLmTmmfh85s9OuKRD0JiSzxs+AqOoyWx4whO7nSu+C1XoeXxacHni04ZopJCvhJDFQEXPYsirGur1K5J3zTXgHKiwt1Zm6s2ovk5KqxGNWW8TvpwutjsBhQi+GpOfb1YrGYt97REM+pkdUH+OfyoJOS3/wCzrRiRj7PESc7eQb5p1PMqDLMFGQMkgDJIAGT6kkAfM1hk4T9q4RZr9o+zKsMbOwJ0lDEVZThl8OG9dtu1S8M5P1yJObmR4CkbRxSBjgCcXCZLOc4XCbrkZO/pQbcGknM7l1jtlJBuWKMVOCsQBaZge48OEBG4MimrvBOH/Z4I4dWrprp1YxnHqck7++/eqdoOpfTP6QxpCvuGk+LLvn1XobY9PnQecxX8VrApeNWTUkaqSqqM5C7v4QMDH8h61jzxa0eYiHhqM/XXd1QAyI6KrAEbSYkY6sZAXckDbd8N4lFc9Tp4cRStETgY1oBqx9CcZ9waq8BuHnNxIxPSMrRQr+5F4HkyN8tJr/ILQTcCt4DGs8UKwtLGmfAFcADwoce3tVniXDIrhOnMgdcgjPcMOzqw3Vh6MpBHoazvBOEX1m8w632y3Zh0UlkIliXckdRlYybnHiPZRvvXqc9w6irRyDSTr6eiYpgE5ZbZpGAOPb1+tBaF9JZHTcsZLYnwXDY1R5OBHNgeXsBL/ewfE2iFZdObI7qPNpa3F5E4ILCNY4yDsRm6aPWPTYEVT5Q4o0MpsriOWEea065Qsyb5g6iO6u0eNvFqKYyMqSQcc4xh4I0Pdrmzx9VuI5D/AEQ1Q545QW8USwno30Xit512YMuSqMR3QkkEb4z+VXeOIZLqyiHZZJbh9jgrFGUUZ9D1JYz8wpp28gUbkDJA3ONycAb+pO1BluReZpLiMRXS9O6QHWNtL6Dod1x6q40uv3Tj0ZSdYKwfMHC2F98HCzSobm1J2AuINKzIT+GaFo1YeyE996f8N5stZYI5Wmji1KCySSIHRuzIwJ2ZWypHuKB9mo5og6srbqwIP0IwaynE+XpCzzx3rQLmSXK6tGHC5ZhrCPhFOCQQM5GDvVe55cvFGtb1kADkqXlZFAiVU3Y6nCsJGOSC2sHPhUUGzhjCKqDsAAATvhRj171JWC4Xyje6QtxxBpE0KuV6gl2MerEqsrKCIyNtyWJJPan/AC1w64habrymVSV0EsxJxq1NpJITIKDSu3h/Mg+qlxm+EEEkpGrQpIUd2bsqD5s2B+dXaRcwp1JbSH0M4lYYyMQKZFz7fF6Rz74oLnAbFoYEWQgykF5SOxlc65WHyLk4HoMUo5o4iJJ4eHJIVknDPKVOHWBPPg91Zz4Ae4BYjcCtOtYC0XXcW/EMfrryWLUdyIRHJBCB7IzIHHzlz60Gh5m4UzWMkNoVheNFMGw0o0WGjAzsoGkDPpXynh/MHEOLXEbWyFHSJUWZsZjVgOvL2KIZWUAHBOEwo8xG8/tY4nIlqltAR1ruQQjcjwnzbg5wSVTI3Acn0rQcrcvx2NusMYGe8jAAF3PmY4/kB6AADYCgwdnymtozvxTVcRsB/rKM4Cj16oHxQoOTrLsoz9wVshydYyIB0tSHBGJZcEHGDkPuO1TX3N1nG3TM6SS9hDF8SVj7CNMn6+g9cCsrFxmazlDxWF3HZOx6yMsZWP8A8+NUkZ1H4o9OPvDByGCpzFyULFRLw9mVnlij6TFWVmkYIDlwQfTIcHYbFTvV/lKS0u2eKa1S1vkz1BGGidgp8yshVsDIyuTjUpyVZWOj4vdJMLIxssiS3MbKynKkIkkwYEbf+HSb+0ThTKEvrcqk8LKWOPMucLq3GylsMf2bSeuCAm5j5buzGTaXBeRCHhWfGpHHqkwGrBGQVk1BgSMj0f8ALvFDcwK7oY5N0ljPdJEOl0+e42PqCD2Ne8ucXS7top02Drkqe6sNnjPsVYFT9KpWy9HiMi58N1EJgvoJICI5W/4keD+58zQe8dH2eaG6UbFlt5z/AOXI2I2PvolK9+yySfQvhVDmCx69tPCCQZI3RSO4YqQrD2IOCPpXXArwzW0Mp2LxoxHsSoJH880F6iiigKKjuJgis7bKoLE/IDJrOWXPNq6Iz9SJnVWVGjcsVdJHUjQCDlYZex+7j1GQfPfRjvIgx38S/wCdIeNcYguLWToTwzaWh1BJFbT8VO4U7H6+tSjj9mWUENl2CeK3lHiZkRc6k2BaRACfxfI1Dx7hVvbWN0YYUiXpvI3TRVJI8WrIG7AjIz7Cg04rAc1I1/a3b50xxme3gQjfrq5gM7EAkANqCgdgSx3IC78VjeLlrZLqDKqs/Xkt5Mdpn1SSRMud2yGkB21DUNiuWBJwvljig4c1hO1tLGyhA/WkVki8I6YUW3fSDuxJBb1xitdy3csjtZtDHF0IYGUROzRhX1qEyyKdQ6Z9NwQfWk/KHEOJ3tsJ2a3gDkGLVbs2uMgESeG52znynBHz7094LwRop57iSUSSzrEraUKRjpAgEKWY5Oo9yfSgd1n+WcdbiOM5+2DOff7LbdvljH9a0FZ/hGI729jHd+hc4/jQwk/9AbfL50EPJ1tHb2OqNQAzTznAAzrd3/ouFHyApdydxSWSytktItREMReeYMsOtlDSFR5pTqJPhwudtQp3y6PgSQuN45Z4iMEDQXLRAfLpPHvRyRn7BaKfMkEcbfxRqEcf3lNADlxZN7t2uT+F9oR8hCvgx/FqPzqpzNahza2SBUimkYzKoADQxKWePA9HYop/dLD1rT1heKQSyXj30Wp/sTrCsa79SMqWu9I9X8aY9S0Gn13DbxxhQAAAAAAANgB2AHpVLjfCkuoXhkzhuxBwysN0kU9wytggj2qXh3EI540lhYPG4yrD/LuCDkEHcEb1R5m5hisoupKRqYhIkyAZJDsiDJAG/ckgAbkigUcgyzXKtd3K6XKLbqMY2hLCWTB3XqS6jjPZE/NRz3xXhBkhe613EiTJGvQaRum4y/iVGC52wQAX3G2O0nDWheGK3E0l2kaBZIbVT03lBy/UnBC6dRGELrkeYMDTyCwuJUWMKlhAuNMcWhpgBjA1AdOHbIwgf5MKBDxqDhr3FgyxQtM06nQYviFHjkUGRWXUozgjVjdBjOKbcCs4re/ubdY0USLHdx+FdtXw5VXA2AdVbHoZD7ipb7hkUD2UEKaepc62bdnPSikkLuzZZySqrqY58Qq3xPw39kwxqZbmMn10lUcj+8in8qBfxDkO3lkMjvKCZJHA1LpUygBgoK7b6z9ZH99uZOQYWeR+rKDIJAfJt1AwZ18Phl8R+L5sbZpvzcGNuNHm69pjt/8AMw57/LNVeLcbuIS/TtesFZseModKohGPAwYklh3A2HzoPOGcqJBMsiuxVWnkCtp/WTO7BxgbaRLMo9cSb5wK0grF3HOcxJWKzdjmUK4bKDpll8QwDq1KCUHodmyMVY4fzJcNKIntG3kZepkqmnrSKpIKk/qkDZ7E/hyKDW0huYSeJW7baVtbofPLy23/AOpp6DSK/XTf2jk4DRXUIHuzdGUfyWJ/50Di8l0Ru34VZv5Ams3DwovwmKGHHUW3haHPYSxhZIj6/fVTnetQyggg9jsaSckTl7G31HLInSc4x44WMT/+pDQYHi/E5Lri/DpLeISMLQTIjtpVWl6wfqHBK6GRMgAnK/KtuvLJm8V/KbjOPhDwWw+QiB8Y/wB4W/KsDzHw9+G8dtLpf9lmZgewCFy/VXb7uqUy/Ut2Ar6zxC5EUUkh7IjOfooJ/wDxQZzkqyiL3VyiIpaeW3QKqgLFbOYgg0+hdXf/AIx7Vq8VhOXkbhMKm4LNauiSySAFujO4zPqUbiFm8QIBCktnA3p3JztYjSEuY5XbGiOJtcjk9gqJknv37DuSACaBVwvhXT4xKqsBAkIuVjxss107RyMD6AiBjj3kJ9TWk5gMf2abrOscZjdWZmAADKRnJ2Hes1wmLiTTTzNBBA0xUBpZeo0ccYxGnTiADHLOx+JjLV3zHwhIraa4upGuZVRhH1dIiV38EYSIYRSXKjUctv3oEf8AZJcPEZEc5iuGmmi/dkRgJo8n3VkcD5Sdsb63jxxe8NYdzLcRn+FreSQj+9Ev8qzfArRoeE29xqJZJvtuo/spHOv6g27t37beoFabi6676wUfc+0Tk/JY+iAfbJnyP4T86DQGlHKmBbKo7K8yD6JK6j/Cm7Um5QbVaRvv4zJIM9wJJGcD8gwH5UDqiiigrcRkVYpGcBlCOWU4wQFJI8W2499qxw5qs5QJjbAuilcuIQyowjONbHARtZA3wxQgZrcsM15ooMSOM25mjd7Reoh0o3gOktKY2CNnDSZjU6AAwCn2Iq/eGTiVhIkaiEzIY2EoJKpIgP3SMPpce4Bz3rT6a9xQY/hvNEkMqW3EQscr56cq/qXwVAGTjcllGR6kAhSyhmfOlgs9o6t91o5B/FHIrgfnjH51PzPwRLy3eJsaiD02I8r42b6ehHqCR61muWeLtdcKmEhzLBrgc5LeKMKVyfVtLKCfxA0D3kIf9nWn+5j+nb29Kf0i5F/7vtPT4KbflT2gKyPO05tGjvgdISOWCRipZVWUBopCo3YLMiA7jZzuN61opDzfai4ijtGzpuJAkmDv0kBkk9QcHQEyM4Lig95H4XLbWMMVw/UmAdpG92kdpCMnvjXjPy9K44I3QuZ7U9nLXUHtocjrIPcrKSx+UyV1y1fuNVrcHNxCB4vSWI5Ec4+ZAww+6wPoVJtce4WZkUxv05o21xPjIDDYqw9UYZVh7H0IBANDSTkxB9kjcEN1i8+r36ztID/JhU3C+LiZXVl6c8YxLEfMp3wR+JGwSrjYj2IIEfJa44fZj2toB/01oFnMXLSiUXcKPqBJniikkjMy7eP4bLmZMArnzDKnuCrHgXCLNVE1uiNrAIlJZ5GA7AySEvtvsTt8qdmkXEbB4Gae10g7tLC2RHLjJLDH6uX98AhuzA7FQe4opLy5zRBeorQsQxRJDG40yBXGVbT6r+8uRsd6g4tfvO5tbRiH2E8y7iBfVQexnYHZfu51NtpDB7w8faLySfYxwK1vCfdywNywPsGVI/rG/wCUbv1eKoB2trV2bc413EiiPb3CRSf3xTYiG0g3IjhhQkk9lVRkknuT3JPckmqHKto4SSeYaZrl+q643RcBYYj33SMAH01Fz60FjjY1tbR74adWbGO0StIM59NaoPzFK+J3PElLiGONsifp5XYFQwhDkyDGSqnIBzrxgaSalt7a5fickr6RaxQiOEFfEzyaXkcH0HhCn6beudIKDGz33EjIypAojULhwqhnZoZS2xk8PxhFvjbUe+5q1Hd8SM2OjF0RJhiww2nqovh0yEECMyOGI3KgaRmtTRQeCknNilYo5x/8PKkzf7sZSbt7RO5+oFPK4mQMpVgCCCCD2IOxB+VB0p2rN2N6lteS20jBBcMZ7bOwYkATxjPmYOC+PaXttVnlmYor2r5125CqScloTnoSZ7nwgoSd9Ub/AFPvNfAFvIQpCGRGEkRdQyh19CPwsMqcb4ORggGgOb+X1vrZ4WOlvNG/4HAIDfTBII9VYj1rE2nNjGxu7O/Biu4opY/Gc9QENpw22X0YJ/ECGHchX/BoZnjJtLlonRistvdKZhG47xhtSSBexVtTArgjYiqHOfLk17Hi4tEkdfJJbTKJAM9tE6qjAd8M+2SVwcGg3qqNOMbYxg+2O1ZqGzm4ecQIZrP9kv66D36f7SIfg8w+7qGFGN4NxLjlp8OW1lmjU4VmEUjFcEAExzal3x3aQ49T3L48wcVYYjsQCexIOAfciWSMEfRs0GvteKQyxGWORDGM6myAFx5g2fKR6g4IxvXz3iV/+mbxbWIkWsB1zHcagRgEgjI1ZZUHqC7/AIM0uP8AK1w8hubyRTK/gitoNIeV85VS2kLgbksyuVVchhjNbzkjldOH2wiB1SMS8r75d27nJycDsMknA980F3mC0V7O4iIARoJUx2GkoRjbttSjkadrpTesSVkjijiypHgjGZHwQCNcpf6qiVPx27a5c2UBILD/AFmUZxFEw3QMP/GcHAAOVB1nsoZ/awrGioihUVQqqBsABgAfLFAt5quilrLoOJHHSiOM/ElPTjOPkzAn5CmFharFFHEvljRUX6KAB/QUlYfab1dsw2mWz+K5dSuPb4cTNnvvKO2nfQigKKKKAooooCiiig5Y18i5euHgg44iJJqkurx7YLDKysdTxjBRSPOijv7V9S41FI9vMsLBZWikEbHsHKkIfybBpZwXilrHZowdIooUCOGZR02QYaNhnZgQQR/jQWOUhi0jHYLrUduyuyr227AUmg52GqcPEx6VxJBpRo2YBOqxlYa8qpSInBUHcAZzmmvJ0RFsCVZA8k0qI2dSpLK7oCDuDpYHSfLnHpS+745dKC0dmXbVINGHDHSAANRXT7nVnB2AJOaCFP7QICrN0bgKpO5EY+8Qp8UgxkAnBx2x3IBc8Ju4rp+ugkBi6sHj2AbKdVcZILKyBSfcMATSPiV9cOgjm4csqlxryS0eVkYIwARmbOgP28Otc53qSTjtxESosyAFWVtHUOeqJncH4fcMqk6dRy3bsCGg4rwwTBWDdOVMmKUDdCe4x95GxhlPcexAIq8H43rka3uFEVyozp+5Iv7WInzJnuPMp2I3BJwfic0zDXb9ONlJVstnYRkZDKpGrW2ARkdM5wdhc4twqK4QJKurB1KQSHRgCA6OuGRhk+IHO9Bl+eIpJb3h8MKsrOZ3kuIyqyxxIEDKpI3BeSMkEEHSNjvhhYW95ZxRwqkd3DGqopDdOfSoAXIbKSNtudSfSlkD3kN7KQpvooY44wdSJOvVLO4wcRyMAsRJ8BKlfMRu6j5xtC4jklMEh7JOjxEkdwDIAr4x90n09xQeNzWq4Elteo3cr9llkx/xQB0/kxqOXmXqgrFZ3smfCcwGEDUMZLXBTb+HJHtTdOKQMMiaIj3Dpj/Gq9xzFaRqWe5gVR3JlTb+tBiuW+UpJrcW03+rxWtxIERGZrjBbqKBcMfhgxuqnp+YatxnA+hWVokKCONQiL2AG31+Z+dZK05l1Xc4s4JLgSJFIrbxxFhmN21ygBk0iDeIPnPam0nCJbnH2yQdP1t4iRGe20khw0o/dAVTnBBoKrSfpGUKoBsonV2c9riVDlFTIw0SMAxfszBQMgNWpFcxRBQFUAAAAADAAHYADsK7oCiiigKKKKAooooFfGbB20zQYFxGG0ajhWVsFonx91tK7+hAO+CDLwfiiXCFlDKVJV0YYeNx3Rh6HsfYggjIINX6UcT4OWk68DCK4A0kkEpIvokijzD2bzLvg4JBCTifBxK6yo7QzqNIlQLkrnPTYMCHQn0O4ySCDvVP9NyQHTeRMB6TQq7wn5sAC8R/iyv7xqfh3HQzCKdDb3H4GOVbfGqOTyyA+2zAEalXNN8UFeyv4pl1RSJIvujKw/oaqcZ43Fb4U5eVv1cKYMr/AEX0UEjLnCrnJIr285etZWLyW8TOcZfQNe2cDWPFjc7Zql/oTYatZtYy3YsQSSPYkncfKgo295DFL17yeI3jJpWGNtZjTOTHEijW5JxqcLliF2AAAui4ubraJWtYSCDLIALg5GxjiIIj+sm4x5PUNrDhcMAxDFHECckRoqgn38IG9WHYKCScAbknt/OgrcM4elvGscYwoz6kkknLOxO7MxySx3JJJqlxvibqRBbgNcyDKg50RrnDTSY7KN8D7x2HqRA3G3uCUsQGG4a5YHoIR+HsZ2/h8PfLAjBY8J4UkCnTqZ3OqSRzmR292P8AQAbAbAAUHvBeFpbQpCmSFG7HzOxOXkYjuzMSxPuavUUUBRRRQFFFFAUUUUBVaSwjZ9bRoXGMMUUtt23IzVmig8FZextr8LpkdNQeXD6ifhmRNG33m6fU7jAOnFamsuOD3hjfN0Vcg6QNWAcpuW77hWGAMKXJHYUHEC8ROOoU2Y5CaQp8hDaidQUeLYb5PtUsr8Q+zxFAn2jL9RWCdM/Ck0gYby9bp4Oc6e/riCPg1+jEi7VxvpD6t/IRnGwJxIMgbArsTk0wsuHXCSozzl08ZZd99XlAGOw29RjT8zQMOEGXpDrgCTL5xjy6j084JGrRp1YOM5xtSe45tWOWSIwSsyOy5TpkFVSJix1OuP1uMd/ATWkFeFB7UGIg5ztY5JgqTtJJJK5yi4+CvSzqQ4C/CAAbxb5Ix2YRc2xSSfZzBK7nYgKrR/rTFgsxAzgayPw5xk7VoY7GJdhGg8TN5R5mzqb6nJyfma7W3UHIUA77gDO5yd/rv9aCt+h4P2EX/LT/ACruKxjj3jjjVsbaVA/qBVuvMUGOl5rgzFcSJIpHUhQKRksVRrhSpIzodVTPowam3DOZY55zAI5UcI7trVdK6HEbIWViC2TnbIxnf0pyYx7CvemM5wM+/r70HVFFFAUUUUBRRRQFFFFAUUUUEF1apIpWRVdT3VgCP5HalScAeL/ZriSNf2b/ABYu4zs56i7A4CuAM9qeUUCQPfrjMdrKN8sJZYz8sIY3Ht9/3rqS6vCpK28Ib0D3LAfmVhanNeYoEnSv3xl7aAY8QVZJSD8mYxj+a16eW43Ia4Z7kg5AmIMYIOQREoWPI2wSpO3endFByq4+ldUUUBRRRQFFFFAUUUUBRRRQFFFFAUUUUBRRRQcu2AT7DO3elicxWxGesmNsZYZbKLJhR3Y6XQ4H4hTWk03LNq2j4QGjVjSWA8bK7AhTv40Rt/VR7UFi447bpp1zRrqyBl1HYOTn22jfv+E+1e/pq3zGOtH8VDJGQwIdAVGpSNiMuvr6il8/KNo+vVESH8w6kmNxKCANWAD1pcgfi+QxNect28iLGyeFYuiu52jLRtpwcg7xpuRkb4IyaCVuY7QFQbmHLMiL8RTlpM6FGD3bBx9DTQGkw5bg168OW6nUB6jjByxAABACeJvDjBzvmnIoPaKKKAooooCiiigKKKKAooooCiiigKUS8wRpK0bq64ZUDnRoZm6XhHizn4q9wM4OM+rel8nBYGcyGJC5IYkj1UowI9jmNDt30L7UFLh/NcEufPGBHHJmRdO0hAUd858SE528a/PEtrzRayOsccys7adKgNk6l1ggY7aRkn0HfFTycEgOMxL4cYxkeUKFG3cDQm37o9q5sOAW0LaooURgc5A3zgrnf1wzAnucnNANx6AZy+MM64KtklC6tgYyRmN9x3x8xXdhxuCd2SKQM6eZdwy+m4IBBB2I7g7HFQXHL1u5JMeCRKuQWH65leUjB2LMoOfr7mrNlwuKIs0aBS2NWCd8bZwT32G/c43oL1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3" name="Picture 9" descr="C:\Users\RGM\Desktop\download (1).jpg"/>
          <p:cNvPicPr>
            <a:picLocks noChangeAspect="1" noChangeArrowheads="1"/>
          </p:cNvPicPr>
          <p:nvPr/>
        </p:nvPicPr>
        <p:blipFill>
          <a:blip r:embed="rId3"/>
          <a:srcRect/>
          <a:stretch>
            <a:fillRect/>
          </a:stretch>
        </p:blipFill>
        <p:spPr bwMode="auto">
          <a:xfrm>
            <a:off x="4500562" y="785794"/>
            <a:ext cx="4429156" cy="3000396"/>
          </a:xfrm>
          <a:prstGeom prst="rect">
            <a:avLst/>
          </a:prstGeom>
          <a:noFill/>
        </p:spPr>
      </p:pic>
      <p:sp>
        <p:nvSpPr>
          <p:cNvPr id="11" name="TextBox 10"/>
          <p:cNvSpPr txBox="1"/>
          <p:nvPr/>
        </p:nvSpPr>
        <p:spPr>
          <a:xfrm>
            <a:off x="642910" y="3786190"/>
            <a:ext cx="3643338" cy="3139321"/>
          </a:xfrm>
          <a:prstGeom prst="rect">
            <a:avLst/>
          </a:prstGeom>
          <a:noFill/>
        </p:spPr>
        <p:txBody>
          <a:bodyPr wrap="square" rtlCol="0">
            <a:spAutoFit/>
          </a:bodyPr>
          <a:lstStyle/>
          <a:p>
            <a:pPr marL="342900" indent="-342900" algn="just">
              <a:buAutoNum type="arabicPeriod"/>
            </a:pPr>
            <a:r>
              <a:rPr lang="en-US" dirty="0" smtClean="0">
                <a:latin typeface="Times New Roman" pitchFamily="18" charset="0"/>
                <a:cs typeface="Times New Roman" pitchFamily="18" charset="0"/>
              </a:rPr>
              <a:t>It delivers fluids in discrete volume/cycle.</a:t>
            </a:r>
          </a:p>
          <a:p>
            <a:pPr marL="342900" indent="-342900" algn="just">
              <a:buAutoNum type="arabicPeriod"/>
            </a:pPr>
            <a:r>
              <a:rPr lang="en-US" dirty="0" smtClean="0">
                <a:latin typeface="Times New Roman" pitchFamily="18" charset="0"/>
                <a:cs typeface="Times New Roman" pitchFamily="18" charset="0"/>
              </a:rPr>
              <a:t>Discharge is independent on </a:t>
            </a:r>
            <a:r>
              <a:rPr lang="en-US" dirty="0" err="1" smtClean="0">
                <a:latin typeface="Times New Roman" pitchFamily="18" charset="0"/>
                <a:cs typeface="Times New Roman" pitchFamily="18" charset="0"/>
              </a:rPr>
              <a:t>pess</a:t>
            </a:r>
            <a:r>
              <a:rPr lang="en-US" dirty="0" smtClean="0">
                <a:latin typeface="Times New Roman" pitchFamily="18" charset="0"/>
                <a:cs typeface="Times New Roman" pitchFamily="18" charset="0"/>
              </a:rPr>
              <a:t>. @ delivery ( external load)</a:t>
            </a:r>
          </a:p>
          <a:p>
            <a:pPr marL="342900" indent="-342900" algn="just">
              <a:buAutoNum type="arabicPeriod"/>
            </a:pPr>
            <a:r>
              <a:rPr lang="en-US" dirty="0" smtClean="0">
                <a:latin typeface="Times New Roman" pitchFamily="18" charset="0"/>
                <a:cs typeface="Times New Roman" pitchFamily="18" charset="0"/>
              </a:rPr>
              <a:t>Discharge depends on speed</a:t>
            </a:r>
          </a:p>
          <a:p>
            <a:pPr marL="342900" indent="-342900" algn="just">
              <a:buAutoNum type="arabicPeriod"/>
            </a:pPr>
            <a:r>
              <a:rPr lang="en-US" dirty="0" smtClean="0">
                <a:latin typeface="Times New Roman" pitchFamily="18" charset="0"/>
                <a:cs typeface="Times New Roman" pitchFamily="18" charset="0"/>
              </a:rPr>
              <a:t>There is positive sealing between low &amp; high press zone.</a:t>
            </a:r>
          </a:p>
          <a:p>
            <a:pPr marL="342900" indent="-342900" algn="just">
              <a:buAutoNum type="arabicPeriod"/>
            </a:pPr>
            <a:r>
              <a:rPr lang="en-US" dirty="0" smtClean="0">
                <a:latin typeface="Times New Roman" pitchFamily="18" charset="0"/>
                <a:cs typeface="Times New Roman" pitchFamily="18" charset="0"/>
              </a:rPr>
              <a:t>Energy imparted to fluid in form of pressure energy</a:t>
            </a:r>
          </a:p>
          <a:p>
            <a:pPr marL="342900" indent="-342900" algn="just">
              <a:buAutoNum type="arabicPeriod"/>
            </a:pPr>
            <a:r>
              <a:rPr lang="en-US" dirty="0" smtClean="0">
                <a:latin typeface="Times New Roman" pitchFamily="18" charset="0"/>
                <a:cs typeface="Times New Roman" pitchFamily="18" charset="0"/>
              </a:rPr>
              <a:t>No limit for max. press that can build in system</a:t>
            </a:r>
            <a:endParaRPr lang="en-IN" dirty="0">
              <a:latin typeface="Times New Roman" pitchFamily="18" charset="0"/>
              <a:cs typeface="Times New Roman" pitchFamily="18" charset="0"/>
            </a:endParaRPr>
          </a:p>
        </p:txBody>
      </p:sp>
      <p:sp>
        <p:nvSpPr>
          <p:cNvPr id="12" name="TextBox 11"/>
          <p:cNvSpPr txBox="1"/>
          <p:nvPr/>
        </p:nvSpPr>
        <p:spPr>
          <a:xfrm>
            <a:off x="5143504" y="3929066"/>
            <a:ext cx="3786214" cy="3416320"/>
          </a:xfrm>
          <a:prstGeom prst="rect">
            <a:avLst/>
          </a:prstGeom>
          <a:noFill/>
        </p:spPr>
        <p:txBody>
          <a:bodyPr wrap="square" rtlCol="0">
            <a:spAutoFit/>
          </a:bodyPr>
          <a:lstStyle/>
          <a:p>
            <a:r>
              <a:rPr lang="en-US" dirty="0" smtClean="0">
                <a:latin typeface="Times New Roman" pitchFamily="18" charset="0"/>
                <a:cs typeface="Times New Roman" pitchFamily="18" charset="0"/>
              </a:rPr>
              <a:t>1.The delivery is continuous.</a:t>
            </a:r>
          </a:p>
          <a:p>
            <a:r>
              <a:rPr lang="en-US" dirty="0" smtClean="0">
                <a:latin typeface="Times New Roman" pitchFamily="18" charset="0"/>
                <a:cs typeface="Times New Roman" pitchFamily="18" charset="0"/>
              </a:rPr>
              <a:t>2.As external load increases discharge press. Decreases</a:t>
            </a:r>
          </a:p>
          <a:p>
            <a:r>
              <a:rPr lang="en-US" dirty="0" smtClean="0">
                <a:latin typeface="Times New Roman" pitchFamily="18" charset="0"/>
                <a:cs typeface="Times New Roman" pitchFamily="18" charset="0"/>
              </a:rPr>
              <a:t>3.Discharge depend on resisting pressure.</a:t>
            </a:r>
          </a:p>
          <a:p>
            <a:r>
              <a:rPr lang="en-US" dirty="0" smtClean="0">
                <a:latin typeface="Times New Roman" pitchFamily="18" charset="0"/>
                <a:cs typeface="Times New Roman" pitchFamily="18" charset="0"/>
              </a:rPr>
              <a:t>4.No positive sealing.</a:t>
            </a:r>
          </a:p>
          <a:p>
            <a:r>
              <a:rPr lang="en-US" dirty="0" smtClean="0">
                <a:latin typeface="Times New Roman" pitchFamily="18" charset="0"/>
                <a:cs typeface="Times New Roman" pitchFamily="18" charset="0"/>
              </a:rPr>
              <a:t>5.Energy imparted to fluid in the form of kinetic energy</a:t>
            </a:r>
          </a:p>
          <a:p>
            <a:r>
              <a:rPr lang="en-US" dirty="0" smtClean="0">
                <a:latin typeface="Times New Roman" pitchFamily="18" charset="0"/>
                <a:cs typeface="Times New Roman" pitchFamily="18" charset="0"/>
              </a:rPr>
              <a:t>Max. pressure developed in system is limited.</a:t>
            </a:r>
          </a:p>
          <a:p>
            <a:endParaRPr lang="en-US" dirty="0" smtClean="0">
              <a:latin typeface="Times New Roman" pitchFamily="18" charset="0"/>
              <a:cs typeface="Times New Roman" pitchFamily="18" charset="0"/>
            </a:endParaRPr>
          </a:p>
          <a:p>
            <a:endParaRPr lang="en-IN" dirty="0"/>
          </a:p>
        </p:txBody>
      </p:sp>
    </p:spTree>
    <p:extLst>
      <p:ext uri="{BB962C8B-B14F-4D97-AF65-F5344CB8AC3E}">
        <p14:creationId xmlns="" xmlns:p14="http://schemas.microsoft.com/office/powerpoint/2010/main" val="21932295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smtClean="0">
                <a:solidFill>
                  <a:srgbClr val="FF0000"/>
                </a:solidFill>
                <a:latin typeface="Times New Roman" pitchFamily="18" charset="0"/>
                <a:cs typeface="Times New Roman" pitchFamily="18" charset="0"/>
              </a:rPr>
              <a:t> Types of Positive displacement pumps </a:t>
            </a:r>
            <a:r>
              <a:rPr lang="fr-FR" sz="3200" dirty="0" smtClean="0">
                <a:latin typeface="Times New Roman" pitchFamily="18" charset="0"/>
                <a:cs typeface="Times New Roman" pitchFamily="18" charset="0"/>
              </a:rPr>
              <a:t>(hydrostatic pumps).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972072"/>
          </a:xfrm>
        </p:spPr>
        <p:txBody>
          <a:bodyPr>
            <a:normAutofit/>
          </a:bodyPr>
          <a:lstStyle/>
          <a:p>
            <a:pPr algn="ctr">
              <a:buNone/>
            </a:pPr>
            <a:r>
              <a:rPr lang="fr-FR" sz="2000" dirty="0" smtClean="0">
                <a:latin typeface="Times New Roman" pitchFamily="18" charset="0"/>
                <a:cs typeface="Times New Roman" pitchFamily="18" charset="0"/>
              </a:rPr>
              <a:t>Positive displacement pumps</a:t>
            </a:r>
            <a:endParaRPr lang="en-IN" sz="2000" dirty="0">
              <a:latin typeface="Times New Roman" pitchFamily="18" charset="0"/>
              <a:cs typeface="Times New Roman" pitchFamily="18" charset="0"/>
            </a:endParaRPr>
          </a:p>
        </p:txBody>
      </p:sp>
      <p:cxnSp>
        <p:nvCxnSpPr>
          <p:cNvPr id="8" name="Straight Connector 7"/>
          <p:cNvCxnSpPr/>
          <p:nvPr/>
        </p:nvCxnSpPr>
        <p:spPr>
          <a:xfrm rot="5400000">
            <a:off x="4108447" y="2320917"/>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428728" y="2571744"/>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178695" y="2821777"/>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57686" y="2571744"/>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893735" y="2821777"/>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034" y="3143248"/>
            <a:ext cx="2143108"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Rotary Pump</a:t>
            </a:r>
            <a:endParaRPr lang="en-IN" sz="2000" dirty="0">
              <a:latin typeface="Times New Roman" pitchFamily="18" charset="0"/>
              <a:cs typeface="Times New Roman" pitchFamily="18" charset="0"/>
            </a:endParaRPr>
          </a:p>
        </p:txBody>
      </p:sp>
      <p:sp>
        <p:nvSpPr>
          <p:cNvPr id="18" name="TextBox 17"/>
          <p:cNvSpPr txBox="1"/>
          <p:nvPr/>
        </p:nvSpPr>
        <p:spPr>
          <a:xfrm>
            <a:off x="6072198" y="3143248"/>
            <a:ext cx="285752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Reciprocating Type</a:t>
            </a:r>
            <a:endParaRPr lang="en-IN" sz="2000" dirty="0">
              <a:latin typeface="Times New Roman" pitchFamily="18" charset="0"/>
              <a:cs typeface="Times New Roman" pitchFamily="18" charset="0"/>
            </a:endParaRPr>
          </a:p>
        </p:txBody>
      </p:sp>
      <p:cxnSp>
        <p:nvCxnSpPr>
          <p:cNvPr id="20" name="Straight Connector 19"/>
          <p:cNvCxnSpPr/>
          <p:nvPr/>
        </p:nvCxnSpPr>
        <p:spPr>
          <a:xfrm rot="5400000">
            <a:off x="1143770" y="3929066"/>
            <a:ext cx="57071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21439" y="432197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0034" y="4143380"/>
            <a:ext cx="22145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607455" y="432197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57488" y="4143380"/>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893339" y="4393413"/>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8" idx="2"/>
          </p:cNvCxnSpPr>
          <p:nvPr/>
        </p:nvCxnSpPr>
        <p:spPr>
          <a:xfrm rot="5400000">
            <a:off x="7236666" y="3807650"/>
            <a:ext cx="5285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6072198" y="4071942"/>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822165" y="4321975"/>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00958" y="4071942"/>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8501884" y="4285462"/>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0" y="4643446"/>
            <a:ext cx="1428728" cy="369332"/>
          </a:xfrm>
          <a:prstGeom prst="rect">
            <a:avLst/>
          </a:prstGeom>
          <a:noFill/>
        </p:spPr>
        <p:txBody>
          <a:bodyPr wrap="square" rtlCol="0">
            <a:spAutoFit/>
          </a:bodyPr>
          <a:lstStyle/>
          <a:p>
            <a:r>
              <a:rPr lang="en-US" dirty="0" smtClean="0"/>
              <a:t>Gear Pump</a:t>
            </a:r>
            <a:endParaRPr lang="en-IN" dirty="0"/>
          </a:p>
        </p:txBody>
      </p:sp>
      <p:sp>
        <p:nvSpPr>
          <p:cNvPr id="45" name="TextBox 44"/>
          <p:cNvSpPr txBox="1"/>
          <p:nvPr/>
        </p:nvSpPr>
        <p:spPr>
          <a:xfrm>
            <a:off x="1714480" y="4643446"/>
            <a:ext cx="1357322" cy="369332"/>
          </a:xfrm>
          <a:prstGeom prst="rect">
            <a:avLst/>
          </a:prstGeom>
          <a:noFill/>
        </p:spPr>
        <p:txBody>
          <a:bodyPr wrap="square" rtlCol="0">
            <a:spAutoFit/>
          </a:bodyPr>
          <a:lstStyle/>
          <a:p>
            <a:r>
              <a:rPr lang="en-US" dirty="0" smtClean="0"/>
              <a:t>Vane Pump</a:t>
            </a:r>
            <a:endParaRPr lang="en-IN" dirty="0"/>
          </a:p>
        </p:txBody>
      </p:sp>
      <p:sp>
        <p:nvSpPr>
          <p:cNvPr id="46" name="TextBox 45"/>
          <p:cNvSpPr txBox="1"/>
          <p:nvPr/>
        </p:nvSpPr>
        <p:spPr>
          <a:xfrm>
            <a:off x="3500430" y="4714884"/>
            <a:ext cx="1571636" cy="369332"/>
          </a:xfrm>
          <a:prstGeom prst="rect">
            <a:avLst/>
          </a:prstGeom>
          <a:noFill/>
        </p:spPr>
        <p:txBody>
          <a:bodyPr wrap="square" rtlCol="0">
            <a:spAutoFit/>
          </a:bodyPr>
          <a:lstStyle/>
          <a:p>
            <a:r>
              <a:rPr lang="en-US" dirty="0" smtClean="0"/>
              <a:t>Screw Pump</a:t>
            </a:r>
            <a:endParaRPr lang="en-IN" dirty="0"/>
          </a:p>
        </p:txBody>
      </p:sp>
      <p:sp>
        <p:nvSpPr>
          <p:cNvPr id="47" name="TextBox 46"/>
          <p:cNvSpPr txBox="1"/>
          <p:nvPr/>
        </p:nvSpPr>
        <p:spPr>
          <a:xfrm>
            <a:off x="5643570" y="4714884"/>
            <a:ext cx="1571636" cy="646331"/>
          </a:xfrm>
          <a:prstGeom prst="rect">
            <a:avLst/>
          </a:prstGeom>
          <a:noFill/>
        </p:spPr>
        <p:txBody>
          <a:bodyPr wrap="square" rtlCol="0">
            <a:spAutoFit/>
          </a:bodyPr>
          <a:lstStyle/>
          <a:p>
            <a:r>
              <a:rPr lang="en-US" dirty="0" smtClean="0"/>
              <a:t>Axial Piston Pump</a:t>
            </a:r>
            <a:endParaRPr lang="en-IN" dirty="0"/>
          </a:p>
        </p:txBody>
      </p:sp>
      <p:sp>
        <p:nvSpPr>
          <p:cNvPr id="48" name="TextBox 47"/>
          <p:cNvSpPr txBox="1"/>
          <p:nvPr/>
        </p:nvSpPr>
        <p:spPr>
          <a:xfrm>
            <a:off x="7572396" y="4714884"/>
            <a:ext cx="1571604" cy="646331"/>
          </a:xfrm>
          <a:prstGeom prst="rect">
            <a:avLst/>
          </a:prstGeom>
          <a:noFill/>
        </p:spPr>
        <p:txBody>
          <a:bodyPr wrap="square" rtlCol="0">
            <a:spAutoFit/>
          </a:bodyPr>
          <a:lstStyle/>
          <a:p>
            <a:r>
              <a:rPr lang="en-US" dirty="0" smtClean="0"/>
              <a:t>Radial Piston Pump</a:t>
            </a:r>
            <a:endParaRPr lang="en-IN" dirty="0"/>
          </a:p>
        </p:txBody>
      </p:sp>
      <p:sp>
        <p:nvSpPr>
          <p:cNvPr id="49" name="TextBox 48"/>
          <p:cNvSpPr txBox="1"/>
          <p:nvPr/>
        </p:nvSpPr>
        <p:spPr>
          <a:xfrm>
            <a:off x="0" y="5214950"/>
            <a:ext cx="1714480" cy="523220"/>
          </a:xfrm>
          <a:prstGeom prst="rect">
            <a:avLst/>
          </a:prstGeom>
          <a:noFill/>
        </p:spPr>
        <p:txBody>
          <a:bodyPr wrap="square" rtlCol="0">
            <a:spAutoFit/>
          </a:bodyPr>
          <a:lstStyle/>
          <a:p>
            <a:pPr marL="342900" indent="-342900">
              <a:buAutoNum type="arabicPeriod"/>
            </a:pPr>
            <a:r>
              <a:rPr lang="en-US" sz="1400" dirty="0" smtClean="0"/>
              <a:t>External Gear</a:t>
            </a:r>
          </a:p>
          <a:p>
            <a:pPr marL="342900" indent="-342900">
              <a:buAutoNum type="arabicPeriod"/>
            </a:pPr>
            <a:r>
              <a:rPr lang="en-US" sz="1400" dirty="0" smtClean="0"/>
              <a:t>Internal  Gear</a:t>
            </a:r>
            <a:endParaRPr lang="en-IN" sz="1400" dirty="0"/>
          </a:p>
        </p:txBody>
      </p:sp>
      <p:sp>
        <p:nvSpPr>
          <p:cNvPr id="50" name="TextBox 49"/>
          <p:cNvSpPr txBox="1"/>
          <p:nvPr/>
        </p:nvSpPr>
        <p:spPr>
          <a:xfrm>
            <a:off x="1857356" y="5214950"/>
            <a:ext cx="1285884" cy="954107"/>
          </a:xfrm>
          <a:prstGeom prst="rect">
            <a:avLst/>
          </a:prstGeom>
          <a:noFill/>
        </p:spPr>
        <p:txBody>
          <a:bodyPr wrap="square" rtlCol="0">
            <a:spAutoFit/>
          </a:bodyPr>
          <a:lstStyle/>
          <a:p>
            <a:pPr marL="342900" indent="-342900">
              <a:buAutoNum type="arabicPeriod"/>
            </a:pPr>
            <a:r>
              <a:rPr lang="en-US" sz="1400" dirty="0" smtClean="0"/>
              <a:t>Fixed  Delivery</a:t>
            </a:r>
          </a:p>
          <a:p>
            <a:pPr marL="342900" indent="-342900">
              <a:buAutoNum type="arabicPeriod"/>
            </a:pPr>
            <a:r>
              <a:rPr lang="en-US" sz="1400" dirty="0" smtClean="0"/>
              <a:t>Variable delivery</a:t>
            </a:r>
            <a:endParaRPr lang="en-IN" sz="1400" dirty="0"/>
          </a:p>
        </p:txBody>
      </p:sp>
      <p:sp>
        <p:nvSpPr>
          <p:cNvPr id="51" name="TextBox 50"/>
          <p:cNvSpPr txBox="1"/>
          <p:nvPr/>
        </p:nvSpPr>
        <p:spPr>
          <a:xfrm>
            <a:off x="5500694" y="5500702"/>
            <a:ext cx="1928826" cy="738664"/>
          </a:xfrm>
          <a:prstGeom prst="rect">
            <a:avLst/>
          </a:prstGeom>
          <a:noFill/>
        </p:spPr>
        <p:txBody>
          <a:bodyPr wrap="square" rtlCol="0">
            <a:spAutoFit/>
          </a:bodyPr>
          <a:lstStyle/>
          <a:p>
            <a:pPr marL="342900" indent="-342900">
              <a:buAutoNum type="arabicPeriod"/>
            </a:pPr>
            <a:r>
              <a:rPr lang="en-US" sz="1400" dirty="0" smtClean="0"/>
              <a:t>Rotating Cylinder Type Bent Axis </a:t>
            </a:r>
          </a:p>
          <a:p>
            <a:pPr marL="342900" indent="-342900">
              <a:buAutoNum type="arabicPeriod"/>
            </a:pPr>
            <a:r>
              <a:rPr lang="en-US" sz="1400" dirty="0" smtClean="0"/>
              <a:t>Swash Plate Type</a:t>
            </a:r>
            <a:endParaRPr lang="en-IN" sz="1400" dirty="0"/>
          </a:p>
        </p:txBody>
      </p:sp>
    </p:spTree>
    <p:extLst>
      <p:ext uri="{BB962C8B-B14F-4D97-AF65-F5344CB8AC3E}">
        <p14:creationId xmlns="" xmlns:p14="http://schemas.microsoft.com/office/powerpoint/2010/main" val="3309588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42852"/>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Construction &amp; Working of Gear Pump</a:t>
            </a:r>
            <a:endParaRPr lang="en-IN" sz="3200" dirty="0">
              <a:solidFill>
                <a:srgbClr val="FF0000"/>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285720" y="857232"/>
            <a:ext cx="4572032" cy="4000528"/>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286248" y="1000108"/>
            <a:ext cx="4857752" cy="3786214"/>
          </a:xfrm>
          <a:prstGeom prst="rect">
            <a:avLst/>
          </a:prstGeom>
          <a:noFill/>
          <a:ln w="9525">
            <a:noFill/>
            <a:miter lim="800000"/>
            <a:headEnd/>
            <a:tailEnd/>
          </a:ln>
          <a:effectLst/>
        </p:spPr>
      </p:pic>
      <p:sp>
        <p:nvSpPr>
          <p:cNvPr id="7" name="TextBox 6"/>
          <p:cNvSpPr txBox="1"/>
          <p:nvPr/>
        </p:nvSpPr>
        <p:spPr>
          <a:xfrm>
            <a:off x="214282" y="4857760"/>
            <a:ext cx="8715436" cy="1938992"/>
          </a:xfrm>
          <a:prstGeom prst="rect">
            <a:avLst/>
          </a:prstGeom>
          <a:noFill/>
        </p:spPr>
        <p:txBody>
          <a:bodyPr wrap="square" rtlCol="0">
            <a:spAutoFit/>
          </a:bodyPr>
          <a:lstStyle/>
          <a:p>
            <a:pPr algn="just"/>
            <a:r>
              <a:rPr lang="en-IN" sz="2000" b="1" dirty="0" smtClean="0">
                <a:latin typeface="Times New Roman" pitchFamily="18" charset="0"/>
                <a:cs typeface="Times New Roman" pitchFamily="18" charset="0"/>
              </a:rPr>
              <a:t>The </a:t>
            </a:r>
            <a:r>
              <a:rPr lang="en-IN" sz="2000" b="1" dirty="0">
                <a:latin typeface="Times New Roman" pitchFamily="18" charset="0"/>
                <a:cs typeface="Times New Roman" pitchFamily="18" charset="0"/>
              </a:rPr>
              <a:t>advantages are as follows: </a:t>
            </a:r>
          </a:p>
          <a:p>
            <a:pPr algn="just"/>
            <a:r>
              <a:rPr lang="en-IN" sz="2000" dirty="0">
                <a:latin typeface="Times New Roman" pitchFamily="18" charset="0"/>
                <a:cs typeface="Times New Roman" pitchFamily="18" charset="0"/>
              </a:rPr>
              <a:t>1.They are self-priming. </a:t>
            </a:r>
            <a:r>
              <a:rPr lang="en-IN" sz="2000" dirty="0" smtClean="0">
                <a:latin typeface="Times New Roman" pitchFamily="18" charset="0"/>
                <a:cs typeface="Times New Roman" pitchFamily="18" charset="0"/>
              </a:rPr>
              <a:t>2.They </a:t>
            </a:r>
            <a:r>
              <a:rPr lang="en-IN" sz="2000" dirty="0">
                <a:latin typeface="Times New Roman" pitchFamily="18" charset="0"/>
                <a:cs typeface="Times New Roman" pitchFamily="18" charset="0"/>
              </a:rPr>
              <a:t>give constant delivery for a given speed. </a:t>
            </a:r>
          </a:p>
          <a:p>
            <a:pPr algn="just"/>
            <a:r>
              <a:rPr lang="en-IN" sz="2000" dirty="0">
                <a:latin typeface="Times New Roman" pitchFamily="18" charset="0"/>
                <a:cs typeface="Times New Roman" pitchFamily="18" charset="0"/>
              </a:rPr>
              <a:t>3. They are compact and light in weight. </a:t>
            </a:r>
            <a:r>
              <a:rPr lang="en-IN" sz="2000" dirty="0" smtClean="0">
                <a:latin typeface="Times New Roman" pitchFamily="18" charset="0"/>
                <a:cs typeface="Times New Roman" pitchFamily="18" charset="0"/>
              </a:rPr>
              <a:t>4</a:t>
            </a:r>
            <a:r>
              <a:rPr lang="en-IN" sz="2000" dirty="0">
                <a:latin typeface="Times New Roman" pitchFamily="18" charset="0"/>
                <a:cs typeface="Times New Roman" pitchFamily="18" charset="0"/>
              </a:rPr>
              <a:t>. Volumetric efficiency is high. </a:t>
            </a:r>
          </a:p>
          <a:p>
            <a:pPr algn="just"/>
            <a:r>
              <a:rPr lang="en-IN" sz="2000" b="1" dirty="0">
                <a:latin typeface="Times New Roman" pitchFamily="18" charset="0"/>
                <a:cs typeface="Times New Roman" pitchFamily="18" charset="0"/>
              </a:rPr>
              <a:t>The disadvantages are as follows: </a:t>
            </a:r>
          </a:p>
          <a:p>
            <a:pPr algn="just"/>
            <a:r>
              <a:rPr lang="en-IN" sz="2000" dirty="0">
                <a:latin typeface="Times New Roman" pitchFamily="18" charset="0"/>
                <a:cs typeface="Times New Roman" pitchFamily="18" charset="0"/>
              </a:rPr>
              <a:t>1. The liquid to be pumped must be clean, otherwise it will damage pump</a:t>
            </a:r>
            <a:r>
              <a:rPr lang="en-IN" sz="2000" b="1" dirty="0">
                <a:latin typeface="Times New Roman" pitchFamily="18" charset="0"/>
                <a:cs typeface="Times New Roman" pitchFamily="18" charset="0"/>
              </a:rPr>
              <a:t>. </a:t>
            </a:r>
          </a:p>
          <a:p>
            <a:pPr algn="just"/>
            <a:r>
              <a:rPr lang="en-IN" sz="2000" dirty="0">
                <a:latin typeface="Times New Roman" pitchFamily="18" charset="0"/>
                <a:cs typeface="Times New Roman" pitchFamily="18" charset="0"/>
              </a:rPr>
              <a:t>2. Variable speed drives are required to change the delivery. </a:t>
            </a:r>
          </a:p>
        </p:txBody>
      </p:sp>
    </p:spTree>
    <p:extLst>
      <p:ext uri="{BB962C8B-B14F-4D97-AF65-F5344CB8AC3E}">
        <p14:creationId xmlns="" xmlns:p14="http://schemas.microsoft.com/office/powerpoint/2010/main" val="3215201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582594"/>
          </a:xfrm>
        </p:spPr>
        <p:txBody>
          <a:bodyPr>
            <a:normAutofit/>
          </a:bodyPr>
          <a:lstStyle/>
          <a:p>
            <a:r>
              <a:rPr lang="en-US" sz="3200" dirty="0" smtClean="0">
                <a:solidFill>
                  <a:srgbClr val="FF0000"/>
                </a:solidFill>
                <a:latin typeface="Times New Roman" pitchFamily="18" charset="0"/>
                <a:cs typeface="Times New Roman" pitchFamily="18" charset="0"/>
              </a:rPr>
              <a:t>Construction &amp; working of Vane Pump</a:t>
            </a:r>
            <a:endParaRPr lang="en-IN" sz="3200" dirty="0">
              <a:solidFill>
                <a:srgbClr val="FF0000"/>
              </a:solidFill>
              <a:latin typeface="Times New Roman" pitchFamily="18" charset="0"/>
              <a:cs typeface="Times New Roman" pitchFamily="18" charset="0"/>
            </a:endParaRPr>
          </a:p>
        </p:txBody>
      </p:sp>
      <p:sp>
        <p:nvSpPr>
          <p:cNvPr id="4" name="Rectangle 3"/>
          <p:cNvSpPr/>
          <p:nvPr/>
        </p:nvSpPr>
        <p:spPr>
          <a:xfrm>
            <a:off x="285720" y="928670"/>
            <a:ext cx="8358246" cy="2246769"/>
          </a:xfrm>
          <a:prstGeom prst="rect">
            <a:avLst/>
          </a:prstGeom>
        </p:spPr>
        <p:txBody>
          <a:bodyPr wrap="square">
            <a:spAutoFit/>
          </a:bodyPr>
          <a:lstStyle/>
          <a:p>
            <a:r>
              <a:rPr lang="en-IN" sz="2000" b="1" dirty="0" smtClean="0">
                <a:latin typeface="Times New Roman" pitchFamily="18" charset="0"/>
                <a:cs typeface="Times New Roman" pitchFamily="18" charset="0"/>
              </a:rPr>
              <a:t>Vane </a:t>
            </a:r>
            <a:r>
              <a:rPr lang="en-IN" sz="2000" b="1" dirty="0">
                <a:latin typeface="Times New Roman" pitchFamily="18" charset="0"/>
                <a:cs typeface="Times New Roman" pitchFamily="18" charset="0"/>
              </a:rPr>
              <a:t>Pumps </a:t>
            </a:r>
            <a:r>
              <a:rPr lang="en-IN"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a:p>
            <a:r>
              <a:rPr lang="en-IN" sz="2000" dirty="0">
                <a:latin typeface="Times New Roman" pitchFamily="18" charset="0"/>
                <a:cs typeface="Times New Roman" pitchFamily="18" charset="0"/>
              </a:rPr>
              <a:t>There are two types of vane pumps: </a:t>
            </a:r>
          </a:p>
          <a:p>
            <a:r>
              <a:rPr lang="en-IN" sz="2000" dirty="0">
                <a:latin typeface="Times New Roman" pitchFamily="18" charset="0"/>
                <a:cs typeface="Times New Roman" pitchFamily="18" charset="0"/>
              </a:rPr>
              <a:t>1. Unbalanced vane pump: Unbalanced vane pumps are of two varieties</a:t>
            </a:r>
            <a:r>
              <a:rPr lang="en-IN" sz="2000" b="1" dirty="0">
                <a:latin typeface="Times New Roman" pitchFamily="18" charset="0"/>
                <a:cs typeface="Times New Roman" pitchFamily="18" charset="0"/>
              </a:rPr>
              <a:t>: </a:t>
            </a:r>
          </a:p>
          <a:p>
            <a:r>
              <a:rPr lang="en-IN" sz="2000"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Unbalanced vane pump with fixed delivery. </a:t>
            </a:r>
          </a:p>
          <a:p>
            <a:r>
              <a:rPr lang="en-IN" sz="2000" dirty="0">
                <a:latin typeface="Times New Roman" pitchFamily="18" charset="0"/>
                <a:cs typeface="Times New Roman" pitchFamily="18" charset="0"/>
              </a:rPr>
              <a:t> Unbalanced </a:t>
            </a:r>
            <a:r>
              <a:rPr lang="en-IN" sz="2000" dirty="0" smtClean="0">
                <a:latin typeface="Times New Roman" pitchFamily="18" charset="0"/>
                <a:cs typeface="Times New Roman" pitchFamily="18" charset="0"/>
              </a:rPr>
              <a:t>vane with variable delivery </a:t>
            </a:r>
          </a:p>
          <a:p>
            <a:r>
              <a:rPr lang="en-IN" sz="2000" dirty="0" smtClean="0">
                <a:latin typeface="Times New Roman" pitchFamily="18" charset="0"/>
                <a:cs typeface="Times New Roman" pitchFamily="18" charset="0"/>
              </a:rPr>
              <a:t>2. Balanced vane pump. </a:t>
            </a:r>
          </a:p>
          <a:p>
            <a:r>
              <a:rPr lang="en-IN" sz="2000"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pump with pressure-compensated </a:t>
            </a:r>
            <a:r>
              <a:rPr lang="en-IN" sz="2000" dirty="0" err="1" smtClean="0">
                <a:latin typeface="Times New Roman" pitchFamily="18" charset="0"/>
                <a:cs typeface="Times New Roman" pitchFamily="18" charset="0"/>
              </a:rPr>
              <a:t>variabvery</a:t>
            </a:r>
            <a:r>
              <a:rPr lang="en-IN" sz="2000" dirty="0">
                <a:latin typeface="Times New Roman" pitchFamily="18" charset="0"/>
                <a:cs typeface="Times New Roman" pitchFamily="18" charset="0"/>
              </a:rPr>
              <a:t>. </a:t>
            </a:r>
          </a:p>
        </p:txBody>
      </p:sp>
      <p:pic>
        <p:nvPicPr>
          <p:cNvPr id="5" name="Picture 10" descr="30a">
            <a:hlinkClick r:id="" action="ppaction://noaction"/>
          </p:cNvPr>
          <p:cNvPicPr>
            <a:picLocks noChangeAspect="1" noChangeArrowheads="1"/>
          </p:cNvPicPr>
          <p:nvPr/>
        </p:nvPicPr>
        <p:blipFill>
          <a:blip r:embed="rId2"/>
          <a:srcRect/>
          <a:stretch>
            <a:fillRect/>
          </a:stretch>
        </p:blipFill>
        <p:spPr bwMode="auto">
          <a:xfrm>
            <a:off x="857223" y="3143248"/>
            <a:ext cx="3242775" cy="2214578"/>
          </a:xfrm>
          <a:prstGeom prst="rect">
            <a:avLst/>
          </a:prstGeom>
          <a:noFill/>
        </p:spPr>
      </p:pic>
      <p:pic>
        <p:nvPicPr>
          <p:cNvPr id="20482" name="Picture 2"/>
          <p:cNvPicPr>
            <a:picLocks noChangeAspect="1" noChangeArrowheads="1"/>
          </p:cNvPicPr>
          <p:nvPr/>
        </p:nvPicPr>
        <p:blipFill>
          <a:blip r:embed="rId3"/>
          <a:srcRect/>
          <a:stretch>
            <a:fillRect/>
          </a:stretch>
        </p:blipFill>
        <p:spPr bwMode="auto">
          <a:xfrm>
            <a:off x="4572000" y="2928934"/>
            <a:ext cx="3935061" cy="2667007"/>
          </a:xfrm>
          <a:prstGeom prst="rect">
            <a:avLst/>
          </a:prstGeom>
          <a:noFill/>
          <a:ln w="9525">
            <a:noFill/>
            <a:miter lim="800000"/>
            <a:headEnd/>
            <a:tailEnd/>
          </a:ln>
          <a:effectLst/>
        </p:spPr>
      </p:pic>
    </p:spTree>
    <p:extLst>
      <p:ext uri="{BB962C8B-B14F-4D97-AF65-F5344CB8AC3E}">
        <p14:creationId xmlns="" xmlns:p14="http://schemas.microsoft.com/office/powerpoint/2010/main" val="28809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654032"/>
          </a:xfrm>
        </p:spPr>
        <p:txBody>
          <a:bodyPr>
            <a:noAutofit/>
          </a:bodyPr>
          <a:lstStyle/>
          <a:p>
            <a:r>
              <a:rPr lang="en-IN" sz="3200" dirty="0">
                <a:solidFill>
                  <a:srgbClr val="FF0000"/>
                </a:solidFill>
                <a:latin typeface="Times New Roman" pitchFamily="18" charset="0"/>
                <a:cs typeface="Times New Roman" pitchFamily="18" charset="0"/>
              </a:rPr>
              <a:t>Expression for the Theoretical Discharge of Vane Pumps</a:t>
            </a:r>
          </a:p>
        </p:txBody>
      </p:sp>
      <p:pic>
        <p:nvPicPr>
          <p:cNvPr id="21506" name="Picture 2"/>
          <p:cNvPicPr>
            <a:picLocks noGrp="1" noChangeAspect="1" noChangeArrowheads="1"/>
          </p:cNvPicPr>
          <p:nvPr>
            <p:ph idx="1"/>
          </p:nvPr>
        </p:nvPicPr>
        <p:blipFill>
          <a:blip r:embed="rId2"/>
          <a:srcRect/>
          <a:stretch>
            <a:fillRect/>
          </a:stretch>
        </p:blipFill>
        <p:spPr bwMode="auto">
          <a:xfrm>
            <a:off x="357158" y="1142984"/>
            <a:ext cx="8429684" cy="5500726"/>
          </a:xfrm>
          <a:prstGeom prst="rect">
            <a:avLst/>
          </a:prstGeom>
          <a:noFill/>
          <a:ln w="9525">
            <a:noFill/>
            <a:miter lim="800000"/>
            <a:headEnd/>
            <a:tailEnd/>
          </a:ln>
          <a:effectLst/>
        </p:spPr>
      </p:pic>
    </p:spTree>
    <p:extLst>
      <p:ext uri="{BB962C8B-B14F-4D97-AF65-F5344CB8AC3E}">
        <p14:creationId xmlns="" xmlns:p14="http://schemas.microsoft.com/office/powerpoint/2010/main" val="8371800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IN" sz="3200" dirty="0" smtClean="0">
                <a:solidFill>
                  <a:srgbClr val="FF0000"/>
                </a:solidFill>
                <a:latin typeface="Times New Roman" pitchFamily="18" charset="0"/>
                <a:cs typeface="Times New Roman" pitchFamily="18" charset="0"/>
              </a:rPr>
              <a:t>Unbalanced vane Pump with variable delivery</a:t>
            </a:r>
            <a:endParaRPr lang="en-IN" sz="3200" dirty="0">
              <a:solidFill>
                <a:srgbClr val="FF0000"/>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srcRect/>
          <a:stretch>
            <a:fillRect/>
          </a:stretch>
        </p:blipFill>
        <p:spPr bwMode="auto">
          <a:xfrm>
            <a:off x="1" y="1285860"/>
            <a:ext cx="4714875" cy="4929222"/>
          </a:xfrm>
          <a:prstGeom prst="rect">
            <a:avLst/>
          </a:prstGeom>
          <a:noFill/>
          <a:ln w="9525">
            <a:noFill/>
            <a:miter lim="800000"/>
            <a:headEnd/>
            <a:tailEnd/>
          </a:ln>
          <a:effectLst/>
        </p:spPr>
      </p:pic>
      <p:pic>
        <p:nvPicPr>
          <p:cNvPr id="5" name="Picture 4" descr="33a">
            <a:hlinkClick r:id="" action="ppaction://noaction"/>
          </p:cNvPr>
          <p:cNvPicPr>
            <a:picLocks noChangeAspect="1" noChangeArrowheads="1"/>
          </p:cNvPicPr>
          <p:nvPr/>
        </p:nvPicPr>
        <p:blipFill>
          <a:blip r:embed="rId3"/>
          <a:srcRect/>
          <a:stretch>
            <a:fillRect/>
          </a:stretch>
        </p:blipFill>
        <p:spPr bwMode="auto">
          <a:xfrm>
            <a:off x="4000496" y="1285860"/>
            <a:ext cx="4857784" cy="4714908"/>
          </a:xfrm>
          <a:prstGeom prst="rect">
            <a:avLst/>
          </a:prstGeom>
          <a:noFill/>
        </p:spPr>
      </p:pic>
    </p:spTree>
    <p:extLst>
      <p:ext uri="{BB962C8B-B14F-4D97-AF65-F5344CB8AC3E}">
        <p14:creationId xmlns="" xmlns:p14="http://schemas.microsoft.com/office/powerpoint/2010/main" val="1707650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r>
              <a:rPr lang="en-IN" sz="3200" dirty="0" smtClean="0">
                <a:solidFill>
                  <a:srgbClr val="FF0000"/>
                </a:solidFill>
                <a:latin typeface="Times New Roman" pitchFamily="18" charset="0"/>
                <a:cs typeface="Times New Roman" pitchFamily="18" charset="0"/>
              </a:rPr>
              <a:t>Balanced vane pump</a:t>
            </a:r>
            <a:endParaRPr lang="en-IN" sz="3200" dirty="0">
              <a:solidFill>
                <a:srgbClr val="FF0000"/>
              </a:solidFill>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a:srcRect/>
          <a:stretch>
            <a:fillRect/>
          </a:stretch>
        </p:blipFill>
        <p:spPr bwMode="auto">
          <a:xfrm>
            <a:off x="214282" y="1357298"/>
            <a:ext cx="3543307" cy="4572032"/>
          </a:xfrm>
          <a:prstGeom prst="rect">
            <a:avLst/>
          </a:prstGeom>
          <a:noFill/>
          <a:ln w="9525">
            <a:noFill/>
            <a:miter lim="800000"/>
            <a:headEnd/>
            <a:tailEnd/>
          </a:ln>
          <a:effectLst/>
        </p:spPr>
      </p:pic>
      <p:pic>
        <p:nvPicPr>
          <p:cNvPr id="5" name="Picture 4" descr="25a">
            <a:hlinkClick r:id="" action="ppaction://noaction"/>
          </p:cNvPr>
          <p:cNvPicPr>
            <a:picLocks noChangeAspect="1" noChangeArrowheads="1"/>
          </p:cNvPicPr>
          <p:nvPr/>
        </p:nvPicPr>
        <p:blipFill>
          <a:blip r:embed="rId3"/>
          <a:srcRect/>
          <a:stretch>
            <a:fillRect/>
          </a:stretch>
        </p:blipFill>
        <p:spPr bwMode="auto">
          <a:xfrm>
            <a:off x="4000496" y="1357298"/>
            <a:ext cx="4511687" cy="4643470"/>
          </a:xfrm>
          <a:prstGeom prst="rect">
            <a:avLst/>
          </a:prstGeom>
          <a:noFill/>
        </p:spPr>
      </p:pic>
    </p:spTree>
    <p:extLst>
      <p:ext uri="{BB962C8B-B14F-4D97-AF65-F5344CB8AC3E}">
        <p14:creationId xmlns="" xmlns:p14="http://schemas.microsoft.com/office/powerpoint/2010/main" val="21481569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solidFill>
                  <a:srgbClr val="FF0000"/>
                </a:solidFill>
                <a:latin typeface="Times New Roman" pitchFamily="18" charset="0"/>
                <a:cs typeface="Times New Roman" pitchFamily="18" charset="0"/>
              </a:rPr>
              <a:t>Construction &amp; working of screw Pump</a:t>
            </a:r>
            <a:endParaRPr lang="en-IN" sz="3200" dirty="0">
              <a:solidFill>
                <a:srgbClr val="FF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571472" y="928670"/>
            <a:ext cx="7858180" cy="2986091"/>
          </a:xfrm>
          <a:prstGeom prst="rect">
            <a:avLst/>
          </a:prstGeom>
          <a:noFill/>
          <a:ln w="9525">
            <a:noFill/>
            <a:miter lim="800000"/>
            <a:headEnd/>
            <a:tailEnd/>
          </a:ln>
          <a:effectLst/>
        </p:spPr>
      </p:pic>
      <p:sp>
        <p:nvSpPr>
          <p:cNvPr id="5" name="TextBox 4"/>
          <p:cNvSpPr txBox="1"/>
          <p:nvPr/>
        </p:nvSpPr>
        <p:spPr>
          <a:xfrm>
            <a:off x="428596" y="4143380"/>
            <a:ext cx="8429684" cy="1877437"/>
          </a:xfrm>
          <a:prstGeom prst="rect">
            <a:avLst/>
          </a:prstGeom>
          <a:noFill/>
        </p:spPr>
        <p:txBody>
          <a:bodyPr wrap="square" rtlCol="0">
            <a:spAutoFit/>
          </a:bodyPr>
          <a:lstStyle/>
          <a:p>
            <a:pPr algn="just"/>
            <a:r>
              <a:rPr lang="en-IN" sz="2000" b="1" dirty="0" smtClean="0">
                <a:latin typeface="Times New Roman" pitchFamily="18" charset="0"/>
                <a:cs typeface="Times New Roman" pitchFamily="18" charset="0"/>
              </a:rPr>
              <a:t>The advantages are as follows: </a:t>
            </a:r>
          </a:p>
          <a:p>
            <a:pPr algn="just"/>
            <a:r>
              <a:rPr lang="en-IN" sz="2000" dirty="0" smtClean="0">
                <a:latin typeface="Times New Roman" pitchFamily="18" charset="0"/>
                <a:cs typeface="Times New Roman" pitchFamily="18" charset="0"/>
              </a:rPr>
              <a:t>1.They are self-priming and more reliable. 2. They are quiet due to rolling action of screw spindles. 3.They can handle liquids containing gases and vapour. 4. They have long service life.</a:t>
            </a:r>
          </a:p>
          <a:p>
            <a:r>
              <a:rPr lang="en-IN" dirty="0" smtClean="0"/>
              <a:t> </a:t>
            </a:r>
          </a:p>
          <a:p>
            <a:endParaRPr lang="en-IN" dirty="0"/>
          </a:p>
        </p:txBody>
      </p:sp>
      <p:sp>
        <p:nvSpPr>
          <p:cNvPr id="6" name="TextBox 5"/>
          <p:cNvSpPr txBox="1"/>
          <p:nvPr/>
        </p:nvSpPr>
        <p:spPr>
          <a:xfrm>
            <a:off x="285720" y="5357826"/>
            <a:ext cx="8643998" cy="1323439"/>
          </a:xfrm>
          <a:prstGeom prst="rect">
            <a:avLst/>
          </a:prstGeom>
          <a:noFill/>
        </p:spPr>
        <p:txBody>
          <a:bodyPr wrap="square" rtlCol="0">
            <a:spAutoFit/>
          </a:bodyPr>
          <a:lstStyle/>
          <a:p>
            <a:pPr algn="just"/>
            <a:r>
              <a:rPr lang="en-IN" sz="2000" b="1" dirty="0" smtClean="0">
                <a:latin typeface="Times New Roman" pitchFamily="18" charset="0"/>
                <a:cs typeface="Times New Roman" pitchFamily="18" charset="0"/>
              </a:rPr>
              <a:t>The </a:t>
            </a:r>
            <a:r>
              <a:rPr lang="en-IN" sz="2000" b="1" dirty="0">
                <a:latin typeface="Times New Roman" pitchFamily="18" charset="0"/>
                <a:cs typeface="Times New Roman" pitchFamily="18" charset="0"/>
              </a:rPr>
              <a:t>disadvantages are as follows: </a:t>
            </a:r>
          </a:p>
          <a:p>
            <a:pPr algn="just"/>
            <a:r>
              <a:rPr lang="en-IN" sz="2000" dirty="0">
                <a:latin typeface="Times New Roman" pitchFamily="18" charset="0"/>
                <a:cs typeface="Times New Roman" pitchFamily="18" charset="0"/>
              </a:rPr>
              <a:t>1.They are bulky and heavy. </a:t>
            </a:r>
          </a:p>
          <a:p>
            <a:pPr algn="just"/>
            <a:r>
              <a:rPr lang="en-IN" sz="2000" dirty="0">
                <a:latin typeface="Times New Roman" pitchFamily="18" charset="0"/>
                <a:cs typeface="Times New Roman" pitchFamily="18" charset="0"/>
              </a:rPr>
              <a:t>2.They are sensitive to viscosity changes of the fluid. </a:t>
            </a:r>
          </a:p>
          <a:p>
            <a:pPr algn="just"/>
            <a:r>
              <a:rPr lang="en-IN" sz="2000" dirty="0">
                <a:latin typeface="Times New Roman" pitchFamily="18" charset="0"/>
                <a:cs typeface="Times New Roman" pitchFamily="18" charset="0"/>
              </a:rPr>
              <a:t>3. They have low volumetric and mechanical efficiencies </a:t>
            </a:r>
          </a:p>
        </p:txBody>
      </p:sp>
    </p:spTree>
    <p:extLst>
      <p:ext uri="{BB962C8B-B14F-4D97-AF65-F5344CB8AC3E}">
        <p14:creationId xmlns="" xmlns:p14="http://schemas.microsoft.com/office/powerpoint/2010/main" val="1444792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Axial Piston Pump</a:t>
            </a:r>
            <a:endParaRPr lang="en-IN" sz="3200" dirty="0">
              <a:solidFill>
                <a:srgbClr val="FF0000"/>
              </a:solidFill>
              <a:latin typeface="Times New Roman" pitchFamily="18" charset="0"/>
              <a:cs typeface="Times New Roman" pitchFamily="18" charset="0"/>
            </a:endParaRPr>
          </a:p>
        </p:txBody>
      </p:sp>
      <p:pic>
        <p:nvPicPr>
          <p:cNvPr id="4" name="Picture 6" descr="5a">
            <a:hlinkClick r:id="" action="ppaction://noaction"/>
          </p:cNvPr>
          <p:cNvPicPr>
            <a:picLocks noChangeAspect="1" noChangeArrowheads="1"/>
          </p:cNvPicPr>
          <p:nvPr/>
        </p:nvPicPr>
        <p:blipFill>
          <a:blip r:embed="rId2"/>
          <a:srcRect/>
          <a:stretch>
            <a:fillRect/>
          </a:stretch>
        </p:blipFill>
        <p:spPr bwMode="auto">
          <a:xfrm>
            <a:off x="714348" y="4714884"/>
            <a:ext cx="3786214" cy="1857388"/>
          </a:xfrm>
          <a:prstGeom prst="rect">
            <a:avLst/>
          </a:prstGeom>
          <a:noFill/>
        </p:spPr>
      </p:pic>
      <p:pic>
        <p:nvPicPr>
          <p:cNvPr id="5" name="Picture 7" descr="3a">
            <a:hlinkClick r:id="" action="ppaction://noaction"/>
          </p:cNvPr>
          <p:cNvPicPr>
            <a:picLocks noChangeAspect="1" noChangeArrowheads="1"/>
          </p:cNvPicPr>
          <p:nvPr/>
        </p:nvPicPr>
        <p:blipFill>
          <a:blip r:embed="rId3"/>
          <a:srcRect/>
          <a:stretch>
            <a:fillRect/>
          </a:stretch>
        </p:blipFill>
        <p:spPr bwMode="auto">
          <a:xfrm>
            <a:off x="5572132" y="4786322"/>
            <a:ext cx="2786082" cy="1573213"/>
          </a:xfrm>
          <a:prstGeom prst="rect">
            <a:avLst/>
          </a:prstGeom>
          <a:noFill/>
        </p:spPr>
      </p:pic>
      <p:sp>
        <p:nvSpPr>
          <p:cNvPr id="6" name="Rectangle 5"/>
          <p:cNvSpPr/>
          <p:nvPr/>
        </p:nvSpPr>
        <p:spPr>
          <a:xfrm>
            <a:off x="2214546" y="4143380"/>
            <a:ext cx="4137671" cy="400110"/>
          </a:xfrm>
          <a:prstGeom prst="rect">
            <a:avLst/>
          </a:prstGeom>
        </p:spPr>
        <p:txBody>
          <a:bodyPr wrap="none">
            <a:spAutoFit/>
          </a:bodyPr>
          <a:lstStyle/>
          <a:p>
            <a:r>
              <a:rPr lang="en-IN" sz="2000" dirty="0" smtClean="0">
                <a:latin typeface="Times New Roman" pitchFamily="18" charset="0"/>
                <a:cs typeface="Times New Roman" pitchFamily="18" charset="0"/>
              </a:rPr>
              <a:t>1.Bent-Axis-Type  Axial Piston </a:t>
            </a:r>
            <a:r>
              <a:rPr lang="en-IN" sz="2000" dirty="0">
                <a:latin typeface="Times New Roman" pitchFamily="18" charset="0"/>
                <a:cs typeface="Times New Roman" pitchFamily="18" charset="0"/>
              </a:rPr>
              <a:t>Pump </a:t>
            </a:r>
          </a:p>
        </p:txBody>
      </p:sp>
      <p:pic>
        <p:nvPicPr>
          <p:cNvPr id="7" name="Picture 2052" descr="17a">
            <a:hlinkClick r:id="" action="ppaction://noaction"/>
          </p:cNvPr>
          <p:cNvPicPr>
            <a:picLocks noChangeAspect="1" noChangeArrowheads="1"/>
          </p:cNvPicPr>
          <p:nvPr/>
        </p:nvPicPr>
        <p:blipFill>
          <a:blip r:embed="rId4"/>
          <a:srcRect/>
          <a:stretch>
            <a:fillRect/>
          </a:stretch>
        </p:blipFill>
        <p:spPr bwMode="auto">
          <a:xfrm>
            <a:off x="857224" y="928670"/>
            <a:ext cx="7715304" cy="3071834"/>
          </a:xfrm>
          <a:prstGeom prst="rect">
            <a:avLst/>
          </a:prstGeom>
          <a:noFill/>
        </p:spPr>
      </p:pic>
    </p:spTree>
    <p:extLst>
      <p:ext uri="{BB962C8B-B14F-4D97-AF65-F5344CB8AC3E}">
        <p14:creationId xmlns="" xmlns:p14="http://schemas.microsoft.com/office/powerpoint/2010/main" val="10939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2000" dirty="0" smtClean="0">
                <a:latin typeface="Times New Roman" pitchFamily="18" charset="0"/>
                <a:cs typeface="Times New Roman" pitchFamily="18" charset="0"/>
              </a:rPr>
              <a:t>2. </a:t>
            </a:r>
            <a:r>
              <a:rPr lang="en-US" sz="2000" dirty="0" smtClean="0">
                <a:solidFill>
                  <a:srgbClr val="FF0000"/>
                </a:solidFill>
                <a:latin typeface="Times New Roman" pitchFamily="18" charset="0"/>
                <a:cs typeface="Times New Roman" pitchFamily="18" charset="0"/>
              </a:rPr>
              <a:t>Swash Plate Type Axial Piston Pum</a:t>
            </a:r>
            <a:r>
              <a:rPr lang="en-US" sz="2000" dirty="0">
                <a:solidFill>
                  <a:srgbClr val="FF0000"/>
                </a:solidFill>
                <a:latin typeface="Times New Roman" pitchFamily="18" charset="0"/>
                <a:cs typeface="Times New Roman" pitchFamily="18" charset="0"/>
              </a:rPr>
              <a:t>p</a:t>
            </a:r>
            <a:endParaRPr lang="en-IN" sz="2000" dirty="0">
              <a:solidFill>
                <a:srgbClr val="FF000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srcRect/>
          <a:stretch>
            <a:fillRect/>
          </a:stretch>
        </p:blipFill>
        <p:spPr bwMode="auto">
          <a:xfrm>
            <a:off x="1285852" y="1714488"/>
            <a:ext cx="5214974" cy="2495549"/>
          </a:xfrm>
          <a:prstGeom prst="rect">
            <a:avLst/>
          </a:prstGeom>
          <a:noFill/>
          <a:ln w="9525">
            <a:noFill/>
            <a:miter lim="800000"/>
            <a:headEnd/>
            <a:tailEnd/>
          </a:ln>
          <a:effectLst/>
        </p:spPr>
      </p:pic>
      <p:pic>
        <p:nvPicPr>
          <p:cNvPr id="5" name="Picture 4" descr="16a">
            <a:hlinkClick r:id="" action="ppaction://noaction"/>
          </p:cNvPr>
          <p:cNvPicPr>
            <a:picLocks noChangeAspect="1" noChangeArrowheads="1"/>
          </p:cNvPicPr>
          <p:nvPr/>
        </p:nvPicPr>
        <p:blipFill>
          <a:blip r:embed="rId3"/>
          <a:srcRect/>
          <a:stretch>
            <a:fillRect/>
          </a:stretch>
        </p:blipFill>
        <p:spPr bwMode="auto">
          <a:xfrm>
            <a:off x="1142976" y="4286256"/>
            <a:ext cx="6215106" cy="2400304"/>
          </a:xfrm>
          <a:prstGeom prst="rect">
            <a:avLst/>
          </a:prstGeom>
          <a:noFill/>
        </p:spPr>
      </p:pic>
    </p:spTree>
    <p:extLst>
      <p:ext uri="{BB962C8B-B14F-4D97-AF65-F5344CB8AC3E}">
        <p14:creationId xmlns="" xmlns:p14="http://schemas.microsoft.com/office/powerpoint/2010/main" val="33977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5" y="357166"/>
            <a:ext cx="8654203" cy="378621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928926" y="4286256"/>
            <a:ext cx="2028828"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Autofit/>
          </a:bodyPr>
          <a:lstStyle/>
          <a:p>
            <a:r>
              <a:rPr lang="en-IN" sz="2000" b="1" dirty="0">
                <a:solidFill>
                  <a:srgbClr val="FF0000"/>
                </a:solidFill>
                <a:latin typeface="Times New Roman" pitchFamily="18" charset="0"/>
                <a:cs typeface="Times New Roman" pitchFamily="18" charset="0"/>
              </a:rPr>
              <a:t>Volumetric Displacement and Theoretical Flow Rate of an Axial Piston Pump</a:t>
            </a:r>
          </a:p>
        </p:txBody>
      </p:sp>
      <p:sp>
        <p:nvSpPr>
          <p:cNvPr id="4" name="Rectangle 3"/>
          <p:cNvSpPr/>
          <p:nvPr/>
        </p:nvSpPr>
        <p:spPr>
          <a:xfrm>
            <a:off x="642910" y="1000108"/>
            <a:ext cx="4572000" cy="1631216"/>
          </a:xfrm>
          <a:prstGeom prst="rect">
            <a:avLst/>
          </a:prstGeom>
        </p:spPr>
        <p:txBody>
          <a:bodyPr wrap="square">
            <a:spAutoFit/>
          </a:bodyPr>
          <a:lstStyle/>
          <a:p>
            <a:pPr algn="just"/>
            <a:r>
              <a:rPr lang="en-IN" sz="2000" dirty="0" smtClean="0">
                <a:latin typeface="Times New Roman" pitchFamily="18" charset="0"/>
                <a:cs typeface="Times New Roman" pitchFamily="18" charset="0"/>
              </a:rPr>
              <a:t>       Let θ </a:t>
            </a:r>
            <a:r>
              <a:rPr lang="en-IN" sz="2000" dirty="0">
                <a:latin typeface="Times New Roman" pitchFamily="18" charset="0"/>
                <a:cs typeface="Times New Roman" pitchFamily="18" charset="0"/>
              </a:rPr>
              <a:t>be an offset angle, S the piston stroke in m, D the piston circle diameter, Y the number of pistons, A the piston area inm2, N the piston speed in RPM and the theoretical flow rate in m3/min. </a:t>
            </a:r>
            <a:r>
              <a:rPr lang="en-IN" sz="2000" dirty="0" smtClean="0">
                <a:latin typeface="Times New Roman" pitchFamily="18" charset="0"/>
                <a:cs typeface="Times New Roman" pitchFamily="18" charset="0"/>
              </a:rPr>
              <a:t>Qth. </a:t>
            </a:r>
            <a:endParaRPr lang="en-IN" sz="2000"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5238750" y="1000108"/>
            <a:ext cx="3905250" cy="1928826"/>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500694" y="3143248"/>
            <a:ext cx="2786082" cy="1857383"/>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0" y="2786058"/>
            <a:ext cx="5572131" cy="3857652"/>
          </a:xfrm>
          <a:prstGeom prst="rect">
            <a:avLst/>
          </a:prstGeom>
          <a:noFill/>
          <a:ln w="9525">
            <a:noFill/>
            <a:miter lim="800000"/>
            <a:headEnd/>
            <a:tailEnd/>
          </a:ln>
          <a:effectLst/>
        </p:spPr>
      </p:pic>
    </p:spTree>
    <p:extLst>
      <p:ext uri="{BB962C8B-B14F-4D97-AF65-F5344CB8AC3E}">
        <p14:creationId xmlns="" xmlns:p14="http://schemas.microsoft.com/office/powerpoint/2010/main" val="886651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296842"/>
          </a:xfrm>
        </p:spPr>
        <p:txBody>
          <a:bodyPr>
            <a:noAutofit/>
          </a:bodyPr>
          <a:lstStyle/>
          <a:p>
            <a:r>
              <a:rPr lang="en-US" sz="2000" b="1" dirty="0" smtClean="0">
                <a:solidFill>
                  <a:srgbClr val="FF0000"/>
                </a:solidFill>
                <a:latin typeface="Times New Roman" pitchFamily="18" charset="0"/>
                <a:cs typeface="Times New Roman" pitchFamily="18" charset="0"/>
              </a:rPr>
              <a:t>Performance curve for Pumps</a:t>
            </a:r>
            <a:endParaRPr lang="en-IN" sz="2000" b="1" dirty="0">
              <a:solidFill>
                <a:srgbClr val="FF0000"/>
              </a:solidFill>
              <a:latin typeface="Times New Roman" pitchFamily="18" charset="0"/>
              <a:cs typeface="Times New Roman" pitchFamily="18" charset="0"/>
            </a:endParaRPr>
          </a:p>
        </p:txBody>
      </p:sp>
      <p:pic>
        <p:nvPicPr>
          <p:cNvPr id="26627" name="Picture 3"/>
          <p:cNvPicPr>
            <a:picLocks noChangeAspect="1" noChangeArrowheads="1"/>
          </p:cNvPicPr>
          <p:nvPr/>
        </p:nvPicPr>
        <p:blipFill>
          <a:blip r:embed="rId2"/>
          <a:srcRect/>
          <a:stretch>
            <a:fillRect/>
          </a:stretch>
        </p:blipFill>
        <p:spPr bwMode="auto">
          <a:xfrm>
            <a:off x="285720" y="642918"/>
            <a:ext cx="3571900" cy="2697149"/>
          </a:xfrm>
          <a:prstGeom prst="rect">
            <a:avLst/>
          </a:prstGeom>
          <a:noFill/>
          <a:ln w="9525">
            <a:noFill/>
            <a:miter lim="800000"/>
            <a:headEnd/>
            <a:tailEnd/>
          </a:ln>
          <a:effectLst/>
        </p:spPr>
      </p:pic>
      <p:pic>
        <p:nvPicPr>
          <p:cNvPr id="26628" name="Picture 4"/>
          <p:cNvPicPr>
            <a:picLocks noChangeAspect="1" noChangeArrowheads="1"/>
          </p:cNvPicPr>
          <p:nvPr/>
        </p:nvPicPr>
        <p:blipFill>
          <a:blip r:embed="rId3"/>
          <a:srcRect/>
          <a:stretch>
            <a:fillRect/>
          </a:stretch>
        </p:blipFill>
        <p:spPr bwMode="auto">
          <a:xfrm>
            <a:off x="4714876" y="428604"/>
            <a:ext cx="3590665" cy="2786082"/>
          </a:xfrm>
          <a:prstGeom prst="rect">
            <a:avLst/>
          </a:prstGeom>
          <a:noFill/>
          <a:ln w="9525">
            <a:noFill/>
            <a:miter lim="800000"/>
            <a:headEnd/>
            <a:tailEnd/>
          </a:ln>
          <a:effectLst/>
        </p:spPr>
      </p:pic>
      <p:sp>
        <p:nvSpPr>
          <p:cNvPr id="8" name="TextBox 7"/>
          <p:cNvSpPr txBox="1"/>
          <p:nvPr/>
        </p:nvSpPr>
        <p:spPr>
          <a:xfrm>
            <a:off x="428596" y="3429000"/>
            <a:ext cx="8715404"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Comparison For Different types of Positive displacement Pump </a:t>
            </a:r>
            <a:endParaRPr lang="en-IN" sz="2000" b="1" dirty="0">
              <a:latin typeface="Times New Roman" pitchFamily="18" charset="0"/>
              <a:cs typeface="Times New Roman" pitchFamily="18" charset="0"/>
            </a:endParaRPr>
          </a:p>
        </p:txBody>
      </p:sp>
      <p:pic>
        <p:nvPicPr>
          <p:cNvPr id="26629" name="Picture 5"/>
          <p:cNvPicPr>
            <a:picLocks noChangeAspect="1" noChangeArrowheads="1"/>
          </p:cNvPicPr>
          <p:nvPr/>
        </p:nvPicPr>
        <p:blipFill>
          <a:blip r:embed="rId4"/>
          <a:srcRect/>
          <a:stretch>
            <a:fillRect/>
          </a:stretch>
        </p:blipFill>
        <p:spPr bwMode="auto">
          <a:xfrm>
            <a:off x="363618" y="3929066"/>
            <a:ext cx="8494662" cy="2571791"/>
          </a:xfrm>
          <a:prstGeom prst="rect">
            <a:avLst/>
          </a:prstGeom>
          <a:noFill/>
          <a:ln w="9525">
            <a:noFill/>
            <a:miter lim="800000"/>
            <a:headEnd/>
            <a:tailEnd/>
          </a:ln>
          <a:effectLst/>
        </p:spPr>
      </p:pic>
    </p:spTree>
    <p:extLst>
      <p:ext uri="{BB962C8B-B14F-4D97-AF65-F5344CB8AC3E}">
        <p14:creationId xmlns="" xmlns:p14="http://schemas.microsoft.com/office/powerpoint/2010/main" val="32210167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Autofit/>
          </a:bodyPr>
          <a:lstStyle/>
          <a:p>
            <a:r>
              <a:rPr lang="en-US" sz="3200" dirty="0" smtClean="0">
                <a:solidFill>
                  <a:srgbClr val="FF0000"/>
                </a:solidFill>
                <a:latin typeface="Times New Roman" pitchFamily="18" charset="0"/>
                <a:cs typeface="Times New Roman" pitchFamily="18" charset="0"/>
              </a:rPr>
              <a:t>Selection Criteria For Pump</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00108"/>
            <a:ext cx="8229600" cy="5500726"/>
          </a:xfrm>
        </p:spPr>
        <p:txBody>
          <a:bodyPr>
            <a:normAutofit/>
          </a:bodyPr>
          <a:lstStyle/>
          <a:p>
            <a:pPr algn="just">
              <a:buNone/>
            </a:pPr>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main parameters affecting the selection of a particular type of pump are as follows: </a:t>
            </a:r>
          </a:p>
          <a:p>
            <a:pPr algn="just">
              <a:buNone/>
            </a:pPr>
            <a:r>
              <a:rPr lang="en-IN" sz="2000" dirty="0">
                <a:latin typeface="Times New Roman" pitchFamily="18" charset="0"/>
                <a:cs typeface="Times New Roman" pitchFamily="18" charset="0"/>
              </a:rPr>
              <a:t>1. Maximum operating pressure. </a:t>
            </a:r>
          </a:p>
          <a:p>
            <a:pPr algn="just">
              <a:buNone/>
            </a:pPr>
            <a:r>
              <a:rPr lang="en-IN" sz="2000" dirty="0">
                <a:latin typeface="Times New Roman" pitchFamily="18" charset="0"/>
                <a:cs typeface="Times New Roman" pitchFamily="18" charset="0"/>
              </a:rPr>
              <a:t>2. Maximum delivery. </a:t>
            </a:r>
          </a:p>
          <a:p>
            <a:pPr algn="just">
              <a:buNone/>
            </a:pPr>
            <a:r>
              <a:rPr lang="en-IN" sz="2000" dirty="0">
                <a:latin typeface="Times New Roman" pitchFamily="18" charset="0"/>
                <a:cs typeface="Times New Roman" pitchFamily="18" charset="0"/>
              </a:rPr>
              <a:t>3. Type of control. </a:t>
            </a:r>
          </a:p>
          <a:p>
            <a:pPr algn="just">
              <a:buNone/>
            </a:pPr>
            <a:r>
              <a:rPr lang="en-IN" sz="2000" dirty="0">
                <a:latin typeface="Times New Roman" pitchFamily="18" charset="0"/>
                <a:cs typeface="Times New Roman" pitchFamily="18" charset="0"/>
              </a:rPr>
              <a:t>4. Pump drive speed. </a:t>
            </a:r>
          </a:p>
          <a:p>
            <a:pPr algn="just">
              <a:buNone/>
            </a:pPr>
            <a:r>
              <a:rPr lang="en-IN" sz="2000" dirty="0">
                <a:latin typeface="Times New Roman" pitchFamily="18" charset="0"/>
                <a:cs typeface="Times New Roman" pitchFamily="18" charset="0"/>
              </a:rPr>
              <a:t>5. Type of fluid. </a:t>
            </a:r>
          </a:p>
          <a:p>
            <a:pPr algn="just">
              <a:buNone/>
            </a:pPr>
            <a:r>
              <a:rPr lang="en-IN" sz="2000" dirty="0">
                <a:latin typeface="Times New Roman" pitchFamily="18" charset="0"/>
                <a:cs typeface="Times New Roman" pitchFamily="18" charset="0"/>
              </a:rPr>
              <a:t>6. Pump contamination tolerance. </a:t>
            </a:r>
          </a:p>
          <a:p>
            <a:pPr algn="just">
              <a:buNone/>
            </a:pPr>
            <a:r>
              <a:rPr lang="en-IN" sz="2000" dirty="0" smtClean="0">
                <a:latin typeface="Times New Roman" pitchFamily="18" charset="0"/>
                <a:cs typeface="Times New Roman" pitchFamily="18" charset="0"/>
              </a:rPr>
              <a:t>7</a:t>
            </a:r>
            <a:r>
              <a:rPr lang="en-IN" sz="2000" dirty="0">
                <a:latin typeface="Times New Roman" pitchFamily="18" charset="0"/>
                <a:cs typeface="Times New Roman" pitchFamily="18" charset="0"/>
              </a:rPr>
              <a:t>. Pump noise. </a:t>
            </a:r>
          </a:p>
          <a:p>
            <a:pPr algn="just">
              <a:buNone/>
            </a:pPr>
            <a:r>
              <a:rPr lang="en-IN" sz="2000" dirty="0">
                <a:latin typeface="Times New Roman" pitchFamily="18" charset="0"/>
                <a:cs typeface="Times New Roman" pitchFamily="18" charset="0"/>
              </a:rPr>
              <a:t>8. Size and weight of a pump. </a:t>
            </a:r>
          </a:p>
          <a:p>
            <a:pPr algn="just">
              <a:buNone/>
            </a:pPr>
            <a:r>
              <a:rPr lang="en-IN" sz="2000" dirty="0">
                <a:latin typeface="Times New Roman" pitchFamily="18" charset="0"/>
                <a:cs typeface="Times New Roman" pitchFamily="18" charset="0"/>
              </a:rPr>
              <a:t>9. Pump efficiency. </a:t>
            </a:r>
          </a:p>
          <a:p>
            <a:pPr algn="just">
              <a:buNone/>
            </a:pPr>
            <a:r>
              <a:rPr lang="en-IN" sz="2000" dirty="0">
                <a:latin typeface="Times New Roman" pitchFamily="18" charset="0"/>
                <a:cs typeface="Times New Roman" pitchFamily="18" charset="0"/>
              </a:rPr>
              <a:t>10. Cost. </a:t>
            </a:r>
          </a:p>
          <a:p>
            <a:pPr algn="just">
              <a:buNone/>
            </a:pPr>
            <a:r>
              <a:rPr lang="en-IN" sz="2000" dirty="0">
                <a:latin typeface="Times New Roman" pitchFamily="18" charset="0"/>
                <a:cs typeface="Times New Roman" pitchFamily="18" charset="0"/>
              </a:rPr>
              <a:t>11. Availability and </a:t>
            </a:r>
            <a:r>
              <a:rPr lang="en-IN" sz="2000" dirty="0" smtClean="0">
                <a:latin typeface="Times New Roman" pitchFamily="18" charset="0"/>
                <a:cs typeface="Times New Roman" pitchFamily="18" charset="0"/>
              </a:rPr>
              <a:t>interchange ability. </a:t>
            </a:r>
            <a:endParaRPr lang="en-IN" sz="2000" dirty="0">
              <a:latin typeface="Times New Roman" pitchFamily="18" charset="0"/>
              <a:cs typeface="Times New Roman" pitchFamily="18" charset="0"/>
            </a:endParaRPr>
          </a:p>
          <a:p>
            <a:pPr algn="just">
              <a:buNone/>
            </a:pPr>
            <a:r>
              <a:rPr lang="en-IN" sz="2000" dirty="0">
                <a:latin typeface="Times New Roman" pitchFamily="18" charset="0"/>
                <a:cs typeface="Times New Roman" pitchFamily="18" charset="0"/>
              </a:rPr>
              <a:t>12. Maintenance and spares. </a:t>
            </a:r>
          </a:p>
          <a:p>
            <a:pPr algn="just">
              <a:buNone/>
            </a:pPr>
            <a:endParaRPr lang="en-IN"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1752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Autofit/>
          </a:bodyPr>
          <a:lstStyle/>
          <a:p>
            <a:r>
              <a:rPr lang="en-US" sz="3200" dirty="0" smtClean="0">
                <a:solidFill>
                  <a:srgbClr val="FF0000"/>
                </a:solidFill>
                <a:latin typeface="Times New Roman" pitchFamily="18" charset="0"/>
                <a:cs typeface="Times New Roman" pitchFamily="18" charset="0"/>
              </a:rPr>
              <a:t>Pump Performance calculation </a:t>
            </a:r>
            <a:endParaRPr lang="en-IN" sz="3200" dirty="0">
              <a:solidFill>
                <a:srgbClr val="FF0000"/>
              </a:solidFill>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srcRect/>
          <a:stretch>
            <a:fillRect/>
          </a:stretch>
        </p:blipFill>
        <p:spPr bwMode="auto">
          <a:xfrm>
            <a:off x="428596" y="1571612"/>
            <a:ext cx="8143932" cy="1000132"/>
          </a:xfrm>
          <a:prstGeom prst="rect">
            <a:avLst/>
          </a:prstGeom>
          <a:noFill/>
          <a:ln w="9525">
            <a:noFill/>
            <a:miter lim="800000"/>
            <a:headEnd/>
            <a:tailEnd/>
          </a:ln>
          <a:effectLst/>
        </p:spPr>
      </p:pic>
      <p:sp>
        <p:nvSpPr>
          <p:cNvPr id="5" name="Rectangle 4"/>
          <p:cNvSpPr/>
          <p:nvPr/>
        </p:nvSpPr>
        <p:spPr>
          <a:xfrm>
            <a:off x="285720" y="714356"/>
            <a:ext cx="8429684" cy="707886"/>
          </a:xfrm>
          <a:prstGeom prst="rect">
            <a:avLst/>
          </a:prstGeom>
        </p:spPr>
        <p:txBody>
          <a:bodyPr wrap="square">
            <a:spAutoFit/>
          </a:bodyPr>
          <a:lstStyle/>
          <a:p>
            <a:pPr algn="just"/>
            <a:r>
              <a:rPr lang="en-IN" sz="2000" dirty="0">
                <a:solidFill>
                  <a:srgbClr val="FF0000"/>
                </a:solidFill>
                <a:latin typeface="Times New Roman" pitchFamily="18" charset="0"/>
                <a:cs typeface="Times New Roman" pitchFamily="18" charset="0"/>
              </a:rPr>
              <a:t>1. Volumetric efficiency </a:t>
            </a:r>
            <a:r>
              <a:rPr lang="en-IN" sz="2000" dirty="0" smtClean="0">
                <a:latin typeface="Times New Roman" pitchFamily="18" charset="0"/>
                <a:cs typeface="Times New Roman" pitchFamily="18" charset="0"/>
              </a:rPr>
              <a:t>:</a:t>
            </a:r>
            <a:r>
              <a:rPr lang="en-IN" sz="2000" dirty="0">
                <a:latin typeface="Times New Roman" pitchFamily="18" charset="0"/>
                <a:cs typeface="Times New Roman" pitchFamily="18" charset="0"/>
              </a:rPr>
              <a:t>It is the ratio of actual flow rate of the pump to the theoretical flow rate of the pump. This is expressed as follows</a:t>
            </a:r>
            <a:r>
              <a:rPr lang="en-IN" b="1" dirty="0"/>
              <a:t>: </a:t>
            </a:r>
            <a:endParaRPr lang="en-IN" dirty="0"/>
          </a:p>
        </p:txBody>
      </p:sp>
      <p:sp>
        <p:nvSpPr>
          <p:cNvPr id="6" name="Rectangle 5"/>
          <p:cNvSpPr/>
          <p:nvPr/>
        </p:nvSpPr>
        <p:spPr>
          <a:xfrm>
            <a:off x="285720" y="2571744"/>
            <a:ext cx="8072494" cy="1938992"/>
          </a:xfrm>
          <a:prstGeom prst="rect">
            <a:avLst/>
          </a:prstGeom>
        </p:spPr>
        <p:txBody>
          <a:bodyPr wrap="square">
            <a:spAutoFit/>
          </a:bodyPr>
          <a:lstStyle/>
          <a:p>
            <a:pPr algn="just"/>
            <a:r>
              <a:rPr lang="en-IN" sz="2000" dirty="0" smtClean="0">
                <a:latin typeface="Times New Roman" pitchFamily="18" charset="0"/>
                <a:cs typeface="Times New Roman" pitchFamily="18" charset="0"/>
              </a:rPr>
              <a:t>        Volumetric </a:t>
            </a:r>
            <a:r>
              <a:rPr lang="en-IN" sz="2000" dirty="0">
                <a:latin typeface="Times New Roman" pitchFamily="18" charset="0"/>
                <a:cs typeface="Times New Roman" pitchFamily="18" charset="0"/>
              </a:rPr>
              <a:t>efficiency </a:t>
            </a:r>
            <a:r>
              <a:rPr lang="en-IN" sz="2000"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indicates the amount of leakage that takes place within the </a:t>
            </a:r>
            <a:r>
              <a:rPr lang="en-IN" sz="2000" dirty="0" smtClean="0">
                <a:latin typeface="Times New Roman" pitchFamily="18" charset="0"/>
                <a:cs typeface="Times New Roman" pitchFamily="18" charset="0"/>
              </a:rPr>
              <a:t>pump. This </a:t>
            </a:r>
            <a:r>
              <a:rPr lang="en-IN" sz="2000" dirty="0">
                <a:latin typeface="Times New Roman" pitchFamily="18" charset="0"/>
                <a:cs typeface="Times New Roman" pitchFamily="18" charset="0"/>
              </a:rPr>
              <a:t>is due to manufacture tolerances and flexing of the pump casing under designed pressure operating conditions. </a:t>
            </a:r>
          </a:p>
          <a:p>
            <a:pPr algn="just"/>
            <a:r>
              <a:rPr lang="en-IN" sz="2000" dirty="0">
                <a:latin typeface="Times New Roman" pitchFamily="18" charset="0"/>
                <a:cs typeface="Times New Roman" pitchFamily="18" charset="0"/>
              </a:rPr>
              <a:t>For gear </a:t>
            </a:r>
            <a:r>
              <a:rPr lang="en-IN" sz="2000" dirty="0" smtClean="0">
                <a:latin typeface="Times New Roman" pitchFamily="18" charset="0"/>
                <a:cs typeface="Times New Roman" pitchFamily="18" charset="0"/>
              </a:rPr>
              <a:t>pumps, </a:t>
            </a:r>
            <a:r>
              <a:rPr lang="en-IN" sz="2000" dirty="0">
                <a:latin typeface="Times New Roman" pitchFamily="18" charset="0"/>
                <a:cs typeface="Times New Roman" pitchFamily="18" charset="0"/>
              </a:rPr>
              <a:t>= 80%–90%. </a:t>
            </a:r>
          </a:p>
          <a:p>
            <a:pPr algn="just"/>
            <a:r>
              <a:rPr lang="en-IN" sz="2000" dirty="0">
                <a:latin typeface="Times New Roman" pitchFamily="18" charset="0"/>
                <a:cs typeface="Times New Roman" pitchFamily="18" charset="0"/>
              </a:rPr>
              <a:t>For vane pumps, = 92%. </a:t>
            </a:r>
          </a:p>
          <a:p>
            <a:pPr algn="just"/>
            <a:r>
              <a:rPr lang="fi-FI" sz="2000" dirty="0">
                <a:latin typeface="Times New Roman" pitchFamily="18" charset="0"/>
                <a:cs typeface="Times New Roman" pitchFamily="18" charset="0"/>
              </a:rPr>
              <a:t>For piston pumps, = 90%–98%. </a:t>
            </a:r>
            <a:endParaRPr lang="en-IN" sz="2000" dirty="0">
              <a:latin typeface="Times New Roman" pitchFamily="18" charset="0"/>
              <a:cs typeface="Times New Roman" pitchFamily="18" charset="0"/>
            </a:endParaRPr>
          </a:p>
        </p:txBody>
      </p:sp>
      <p:sp>
        <p:nvSpPr>
          <p:cNvPr id="7" name="Rectangle 6"/>
          <p:cNvSpPr/>
          <p:nvPr/>
        </p:nvSpPr>
        <p:spPr>
          <a:xfrm>
            <a:off x="214282" y="4714884"/>
            <a:ext cx="8501122" cy="707886"/>
          </a:xfrm>
          <a:prstGeom prst="rect">
            <a:avLst/>
          </a:prstGeom>
        </p:spPr>
        <p:txBody>
          <a:bodyPr wrap="square">
            <a:spAutoFit/>
          </a:bodyPr>
          <a:lstStyle/>
          <a:p>
            <a:r>
              <a:rPr lang="en-IN" sz="2000" dirty="0">
                <a:solidFill>
                  <a:srgbClr val="FF0000"/>
                </a:solidFill>
                <a:latin typeface="Times New Roman" pitchFamily="18" charset="0"/>
                <a:cs typeface="Times New Roman" pitchFamily="18" charset="0"/>
              </a:rPr>
              <a:t>2. Mechanical </a:t>
            </a:r>
            <a:r>
              <a:rPr lang="en-IN" sz="2000" dirty="0" smtClean="0">
                <a:solidFill>
                  <a:srgbClr val="FF0000"/>
                </a:solidFill>
                <a:latin typeface="Times New Roman" pitchFamily="18" charset="0"/>
                <a:cs typeface="Times New Roman" pitchFamily="18" charset="0"/>
              </a:rPr>
              <a:t>efficiency</a:t>
            </a:r>
            <a:r>
              <a:rPr lang="en-IN" sz="2000" dirty="0" smtClean="0">
                <a:latin typeface="Times New Roman" pitchFamily="18" charset="0"/>
                <a:cs typeface="Times New Roman" pitchFamily="18" charset="0"/>
              </a:rPr>
              <a:t>: It is </a:t>
            </a:r>
            <a:r>
              <a:rPr lang="en-IN" sz="2000" dirty="0">
                <a:latin typeface="Times New Roman" pitchFamily="18" charset="0"/>
                <a:cs typeface="Times New Roman" pitchFamily="18" charset="0"/>
              </a:rPr>
              <a:t>the ratio of the pump output power assuming no leakage to actual power delivered to the </a:t>
            </a:r>
            <a:r>
              <a:rPr lang="en-IN" sz="2000" dirty="0" smtClean="0">
                <a:latin typeface="Times New Roman" pitchFamily="18" charset="0"/>
                <a:cs typeface="Times New Roman" pitchFamily="18" charset="0"/>
              </a:rPr>
              <a:t>pump</a:t>
            </a:r>
            <a:endParaRPr lang="en-IN" sz="2000" dirty="0">
              <a:latin typeface="Times New Roman" pitchFamily="18" charset="0"/>
              <a:cs typeface="Times New Roman" pitchFamily="18" charset="0"/>
            </a:endParaRPr>
          </a:p>
        </p:txBody>
      </p:sp>
      <p:pic>
        <p:nvPicPr>
          <p:cNvPr id="27651" name="Picture 3"/>
          <p:cNvPicPr>
            <a:picLocks noChangeAspect="1" noChangeArrowheads="1"/>
          </p:cNvPicPr>
          <p:nvPr/>
        </p:nvPicPr>
        <p:blipFill>
          <a:blip r:embed="rId3"/>
          <a:srcRect/>
          <a:stretch>
            <a:fillRect/>
          </a:stretch>
        </p:blipFill>
        <p:spPr bwMode="auto">
          <a:xfrm>
            <a:off x="285720" y="5357826"/>
            <a:ext cx="8501122" cy="571504"/>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a:stretch>
            <a:fillRect/>
          </a:stretch>
        </p:blipFill>
        <p:spPr bwMode="auto">
          <a:xfrm>
            <a:off x="6858016" y="6162675"/>
            <a:ext cx="1381125" cy="695325"/>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a:srcRect/>
          <a:stretch>
            <a:fillRect/>
          </a:stretch>
        </p:blipFill>
        <p:spPr bwMode="auto">
          <a:xfrm>
            <a:off x="0" y="6000768"/>
            <a:ext cx="6377012" cy="857232"/>
          </a:xfrm>
          <a:prstGeom prst="rect">
            <a:avLst/>
          </a:prstGeom>
          <a:noFill/>
          <a:ln w="9525">
            <a:noFill/>
            <a:miter lim="800000"/>
            <a:headEnd/>
            <a:tailEnd/>
          </a:ln>
          <a:effectLst/>
        </p:spPr>
      </p:pic>
    </p:spTree>
    <p:extLst>
      <p:ext uri="{BB962C8B-B14F-4D97-AF65-F5344CB8AC3E}">
        <p14:creationId xmlns="" xmlns:p14="http://schemas.microsoft.com/office/powerpoint/2010/main" val="28286992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71472" y="1214423"/>
            <a:ext cx="8143932" cy="642942"/>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1857356" y="2000240"/>
            <a:ext cx="5000660" cy="857256"/>
          </a:xfrm>
          <a:prstGeom prst="rect">
            <a:avLst/>
          </a:prstGeom>
          <a:noFill/>
          <a:ln w="9525">
            <a:noFill/>
            <a:miter lim="800000"/>
            <a:headEnd/>
            <a:tailEnd/>
          </a:ln>
          <a:effectLst/>
        </p:spPr>
      </p:pic>
      <p:sp>
        <p:nvSpPr>
          <p:cNvPr id="6" name="Rectangle 5"/>
          <p:cNvSpPr/>
          <p:nvPr/>
        </p:nvSpPr>
        <p:spPr>
          <a:xfrm>
            <a:off x="285720" y="214290"/>
            <a:ext cx="8643966" cy="707886"/>
          </a:xfrm>
          <a:prstGeom prst="rect">
            <a:avLst/>
          </a:prstGeom>
        </p:spPr>
        <p:txBody>
          <a:bodyPr wrap="square">
            <a:spAutoFit/>
          </a:bodyPr>
          <a:lstStyle/>
          <a:p>
            <a:pPr algn="just"/>
            <a:r>
              <a:rPr lang="en-IN" sz="2000" dirty="0">
                <a:solidFill>
                  <a:srgbClr val="FF0000"/>
                </a:solidFill>
                <a:latin typeface="Times New Roman" pitchFamily="18" charset="0"/>
                <a:cs typeface="Times New Roman" pitchFamily="18" charset="0"/>
              </a:rPr>
              <a:t>3. Overall efficiency </a:t>
            </a:r>
            <a:r>
              <a:rPr lang="en-IN" sz="2000" dirty="0" smtClean="0">
                <a:latin typeface="Times New Roman" pitchFamily="18" charset="0"/>
                <a:cs typeface="Times New Roman" pitchFamily="18" charset="0"/>
              </a:rPr>
              <a:t>:</a:t>
            </a:r>
            <a:r>
              <a:rPr lang="en-IN" sz="2000" dirty="0">
                <a:latin typeface="Times New Roman" pitchFamily="18" charset="0"/>
                <a:cs typeface="Times New Roman" pitchFamily="18" charset="0"/>
              </a:rPr>
              <a:t>It is defined as the ratio of actual power delivered by the pump to actual power delivered to the pump </a:t>
            </a:r>
            <a:endParaRPr lang="en-IN" dirty="0"/>
          </a:p>
        </p:txBody>
      </p:sp>
      <p:sp>
        <p:nvSpPr>
          <p:cNvPr id="7" name="TextBox 6"/>
          <p:cNvSpPr txBox="1"/>
          <p:nvPr/>
        </p:nvSpPr>
        <p:spPr>
          <a:xfrm>
            <a:off x="571472" y="3286124"/>
            <a:ext cx="314327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Qth</a:t>
            </a:r>
            <a:r>
              <a:rPr lang="en-US" sz="2000" dirty="0" smtClean="0">
                <a:latin typeface="Times New Roman" pitchFamily="18" charset="0"/>
                <a:cs typeface="Times New Roman" pitchFamily="18" charset="0"/>
              </a:rPr>
              <a:t>.. For Gear Pump</a:t>
            </a:r>
            <a:endParaRPr lang="en-IN" sz="2000" dirty="0">
              <a:latin typeface="Times New Roman" pitchFamily="18" charset="0"/>
              <a:cs typeface="Times New Roman" pitchFamily="18" charset="0"/>
            </a:endParaRPr>
          </a:p>
        </p:txBody>
      </p:sp>
      <p:sp>
        <p:nvSpPr>
          <p:cNvPr id="8" name="TextBox 7"/>
          <p:cNvSpPr txBox="1"/>
          <p:nvPr/>
        </p:nvSpPr>
        <p:spPr>
          <a:xfrm>
            <a:off x="4857752" y="3214686"/>
            <a:ext cx="350046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Qth</a:t>
            </a:r>
            <a:r>
              <a:rPr lang="en-US" sz="2000" dirty="0" smtClean="0">
                <a:latin typeface="Times New Roman" pitchFamily="18" charset="0"/>
                <a:cs typeface="Times New Roman" pitchFamily="18" charset="0"/>
              </a:rPr>
              <a:t>.. For Vane Pump</a:t>
            </a:r>
            <a:endParaRPr lang="en-IN" sz="2000" dirty="0">
              <a:latin typeface="Times New Roman" pitchFamily="18" charset="0"/>
              <a:cs typeface="Times New Roman" pitchFamily="18" charset="0"/>
            </a:endParaRPr>
          </a:p>
        </p:txBody>
      </p:sp>
      <p:sp>
        <p:nvSpPr>
          <p:cNvPr id="9" name="TextBox 8"/>
          <p:cNvSpPr txBox="1"/>
          <p:nvPr/>
        </p:nvSpPr>
        <p:spPr>
          <a:xfrm>
            <a:off x="428596" y="5286388"/>
            <a:ext cx="392909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Qth</a:t>
            </a:r>
            <a:r>
              <a:rPr lang="en-US" sz="2000" dirty="0" smtClean="0">
                <a:latin typeface="Times New Roman" pitchFamily="18" charset="0"/>
                <a:cs typeface="Times New Roman" pitchFamily="18" charset="0"/>
              </a:rPr>
              <a:t>. For Piston Pump</a:t>
            </a:r>
            <a:endParaRPr lang="en-IN" sz="2000" dirty="0">
              <a:latin typeface="Times New Roman" pitchFamily="18" charset="0"/>
              <a:cs typeface="Times New Roman" pitchFamily="18" charset="0"/>
            </a:endParaRPr>
          </a:p>
        </p:txBody>
      </p:sp>
      <p:pic>
        <p:nvPicPr>
          <p:cNvPr id="28676" name="Picture 4"/>
          <p:cNvPicPr>
            <a:picLocks noChangeAspect="1" noChangeArrowheads="1"/>
          </p:cNvPicPr>
          <p:nvPr/>
        </p:nvPicPr>
        <p:blipFill>
          <a:blip r:embed="rId4"/>
          <a:srcRect/>
          <a:stretch>
            <a:fillRect/>
          </a:stretch>
        </p:blipFill>
        <p:spPr bwMode="auto">
          <a:xfrm>
            <a:off x="571472" y="3857628"/>
            <a:ext cx="2343150" cy="561975"/>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571472" y="4572008"/>
            <a:ext cx="3467100" cy="571504"/>
          </a:xfrm>
          <a:prstGeom prst="rect">
            <a:avLst/>
          </a:prstGeom>
          <a:noFill/>
          <a:ln w="9525">
            <a:noFill/>
            <a:miter lim="800000"/>
            <a:headEnd/>
            <a:tailEnd/>
          </a:ln>
          <a:effectLst/>
        </p:spPr>
      </p:pic>
      <p:pic>
        <p:nvPicPr>
          <p:cNvPr id="28678" name="Picture 6"/>
          <p:cNvPicPr>
            <a:picLocks noChangeAspect="1" noChangeArrowheads="1"/>
          </p:cNvPicPr>
          <p:nvPr/>
        </p:nvPicPr>
        <p:blipFill>
          <a:blip r:embed="rId6"/>
          <a:srcRect/>
          <a:stretch>
            <a:fillRect/>
          </a:stretch>
        </p:blipFill>
        <p:spPr bwMode="auto">
          <a:xfrm>
            <a:off x="4500562" y="3714752"/>
            <a:ext cx="3790950" cy="500066"/>
          </a:xfrm>
          <a:prstGeom prst="rect">
            <a:avLst/>
          </a:prstGeom>
          <a:noFill/>
          <a:ln w="9525">
            <a:noFill/>
            <a:miter lim="800000"/>
            <a:headEnd/>
            <a:tailEnd/>
          </a:ln>
          <a:effectLst/>
        </p:spPr>
      </p:pic>
      <p:pic>
        <p:nvPicPr>
          <p:cNvPr id="28679" name="Picture 7"/>
          <p:cNvPicPr>
            <a:picLocks noChangeAspect="1" noChangeArrowheads="1"/>
          </p:cNvPicPr>
          <p:nvPr/>
        </p:nvPicPr>
        <p:blipFill>
          <a:blip r:embed="rId7"/>
          <a:srcRect/>
          <a:stretch>
            <a:fillRect/>
          </a:stretch>
        </p:blipFill>
        <p:spPr bwMode="auto">
          <a:xfrm>
            <a:off x="5143504" y="4357694"/>
            <a:ext cx="1609725" cy="514350"/>
          </a:xfrm>
          <a:prstGeom prst="rect">
            <a:avLst/>
          </a:prstGeom>
          <a:noFill/>
          <a:ln w="9525">
            <a:noFill/>
            <a:miter lim="800000"/>
            <a:headEnd/>
            <a:tailEnd/>
          </a:ln>
          <a:effectLst/>
        </p:spPr>
      </p:pic>
      <p:pic>
        <p:nvPicPr>
          <p:cNvPr id="28680" name="Picture 8"/>
          <p:cNvPicPr>
            <a:picLocks noChangeAspect="1" noChangeArrowheads="1"/>
          </p:cNvPicPr>
          <p:nvPr/>
        </p:nvPicPr>
        <p:blipFill>
          <a:blip r:embed="rId8"/>
          <a:srcRect/>
          <a:stretch>
            <a:fillRect/>
          </a:stretch>
        </p:blipFill>
        <p:spPr bwMode="auto">
          <a:xfrm>
            <a:off x="428596" y="5786454"/>
            <a:ext cx="2381250" cy="390525"/>
          </a:xfrm>
          <a:prstGeom prst="rect">
            <a:avLst/>
          </a:prstGeom>
          <a:noFill/>
          <a:ln w="9525">
            <a:noFill/>
            <a:miter lim="800000"/>
            <a:headEnd/>
            <a:tailEnd/>
          </a:ln>
          <a:effectLst/>
        </p:spPr>
      </p:pic>
      <p:pic>
        <p:nvPicPr>
          <p:cNvPr id="28681" name="Picture 9"/>
          <p:cNvPicPr>
            <a:picLocks noChangeAspect="1" noChangeArrowheads="1"/>
          </p:cNvPicPr>
          <p:nvPr/>
        </p:nvPicPr>
        <p:blipFill>
          <a:blip r:embed="rId9"/>
          <a:srcRect/>
          <a:stretch>
            <a:fillRect/>
          </a:stretch>
        </p:blipFill>
        <p:spPr bwMode="auto">
          <a:xfrm>
            <a:off x="4357686" y="5786454"/>
            <a:ext cx="2647950" cy="466725"/>
          </a:xfrm>
          <a:prstGeom prst="rect">
            <a:avLst/>
          </a:prstGeom>
          <a:noFill/>
          <a:ln w="9525">
            <a:noFill/>
            <a:miter lim="800000"/>
            <a:headEnd/>
            <a:tailEnd/>
          </a:ln>
          <a:effectLst/>
        </p:spPr>
      </p:pic>
    </p:spTree>
    <p:extLst>
      <p:ext uri="{BB962C8B-B14F-4D97-AF65-F5344CB8AC3E}">
        <p14:creationId xmlns="" xmlns:p14="http://schemas.microsoft.com/office/powerpoint/2010/main" val="33882375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Autofit/>
          </a:bodyPr>
          <a:lstStyle/>
          <a:p>
            <a:r>
              <a:rPr lang="en-US" sz="3200" dirty="0" smtClean="0">
                <a:solidFill>
                  <a:srgbClr val="FF0000"/>
                </a:solidFill>
                <a:latin typeface="Times New Roman" pitchFamily="18" charset="0"/>
                <a:cs typeface="Times New Roman" pitchFamily="18" charset="0"/>
              </a:rPr>
              <a:t>Numerical Based On Performance Parameter Calculation</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28670"/>
            <a:ext cx="8401080" cy="5715040"/>
          </a:xfrm>
        </p:spPr>
        <p:txBody>
          <a:bodyPr>
            <a:normAutofit lnSpcReduction="10000"/>
          </a:bodyPr>
          <a:lstStyle/>
          <a:p>
            <a:pPr algn="just">
              <a:buNone/>
            </a:pPr>
            <a:r>
              <a:rPr lang="en-IN" sz="2000" dirty="0" smtClean="0">
                <a:latin typeface="Times New Roman" pitchFamily="18" charset="0"/>
                <a:cs typeface="Times New Roman" pitchFamily="18" charset="0"/>
              </a:rPr>
              <a:t>Exe.1 A pump has a displacement volume of 98.4 cm3. It delivers 0.0152 m3/s of oil at 1000 RPM and 70 bar. If the prime mover input torque is 124.3 Nm. What is the overall efficiency of pump? What is the theoretical torque required to operate the pump? (</a:t>
            </a:r>
            <a:r>
              <a:rPr lang="en-IN" sz="2000" dirty="0" err="1" smtClean="0">
                <a:solidFill>
                  <a:srgbClr val="FF0000"/>
                </a:solidFill>
                <a:latin typeface="Times New Roman" pitchFamily="18" charset="0"/>
                <a:cs typeface="Times New Roman" pitchFamily="18" charset="0"/>
              </a:rPr>
              <a:t>Ans</a:t>
            </a:r>
            <a:r>
              <a:rPr lang="en-IN" sz="2000" dirty="0" smtClean="0">
                <a:solidFill>
                  <a:srgbClr val="FF0000"/>
                </a:solidFill>
                <a:latin typeface="Times New Roman" pitchFamily="18" charset="0"/>
                <a:cs typeface="Times New Roman" pitchFamily="18" charset="0"/>
              </a:rPr>
              <a:t>: Overall </a:t>
            </a:r>
            <a:r>
              <a:rPr lang="en-IN" sz="2000" dirty="0" err="1" smtClean="0">
                <a:solidFill>
                  <a:srgbClr val="FF0000"/>
                </a:solidFill>
                <a:latin typeface="Times New Roman" pitchFamily="18" charset="0"/>
                <a:cs typeface="Times New Roman" pitchFamily="18" charset="0"/>
              </a:rPr>
              <a:t>effi</a:t>
            </a:r>
            <a:r>
              <a:rPr lang="en-IN" sz="2000" dirty="0" smtClean="0">
                <a:solidFill>
                  <a:srgbClr val="FF0000"/>
                </a:solidFill>
                <a:latin typeface="Times New Roman" pitchFamily="18" charset="0"/>
                <a:cs typeface="Times New Roman" pitchFamily="18" charset="0"/>
              </a:rPr>
              <a:t>. =81.74%,Tth= 109.6 N-m</a:t>
            </a:r>
            <a:r>
              <a:rPr lang="en-IN"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Exe.2 </a:t>
            </a:r>
            <a:r>
              <a:rPr lang="en-IN" sz="2000" dirty="0" smtClean="0">
                <a:latin typeface="Times New Roman" pitchFamily="18" charset="0"/>
                <a:cs typeface="Times New Roman" pitchFamily="18" charset="0"/>
              </a:rPr>
              <a:t>How much hydraulic power would a pump produce when operating at 140 bar and delivering 0.001 m3/s of oil? What power rated electric motor would be selected to drive this pump if its overall efficiency is 85%?</a:t>
            </a:r>
          </a:p>
          <a:p>
            <a:pPr algn="just">
              <a:buNone/>
            </a:pPr>
            <a:r>
              <a:rPr lang="en-IN" sz="2000" dirty="0" smtClean="0">
                <a:latin typeface="Times New Roman" pitchFamily="18" charset="0"/>
                <a:cs typeface="Times New Roman" pitchFamily="18" charset="0"/>
              </a:rPr>
              <a:t>       ( </a:t>
            </a:r>
            <a:r>
              <a:rPr lang="en-IN" sz="2000" dirty="0" err="1" smtClean="0">
                <a:solidFill>
                  <a:srgbClr val="FF0000"/>
                </a:solidFill>
                <a:latin typeface="Times New Roman" pitchFamily="18" charset="0"/>
                <a:cs typeface="Times New Roman" pitchFamily="18" charset="0"/>
              </a:rPr>
              <a:t>Ans</a:t>
            </a:r>
            <a:r>
              <a:rPr lang="en-IN" sz="2000" dirty="0" smtClean="0">
                <a:solidFill>
                  <a:srgbClr val="FF0000"/>
                </a:solidFill>
                <a:latin typeface="Times New Roman" pitchFamily="18" charset="0"/>
                <a:cs typeface="Times New Roman" pitchFamily="18" charset="0"/>
              </a:rPr>
              <a:t>: Hydraulic Power=14Kw, Electric  Motor Power= 16.7Kw</a:t>
            </a:r>
            <a:r>
              <a:rPr lang="en-IN"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Exe.3 </a:t>
            </a:r>
            <a:r>
              <a:rPr lang="en-IN" sz="2000" dirty="0" smtClean="0">
                <a:latin typeface="Times New Roman" pitchFamily="18" charset="0"/>
                <a:cs typeface="Times New Roman" pitchFamily="18" charset="0"/>
              </a:rPr>
              <a:t>Determine the overall efficiency of a pump driven by a 10 HP prime mover if the pump delivers fluid at 40 LPM at a pressure of 10 </a:t>
            </a:r>
            <a:r>
              <a:rPr lang="en-IN" sz="2000" dirty="0" err="1" smtClean="0">
                <a:latin typeface="Times New Roman" pitchFamily="18" charset="0"/>
                <a:cs typeface="Times New Roman" pitchFamily="18" charset="0"/>
              </a:rPr>
              <a:t>MPa</a:t>
            </a:r>
            <a:r>
              <a:rPr lang="en-IN"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Ans: I/P Power=7460 W, Overall </a:t>
            </a:r>
            <a:r>
              <a:rPr lang="en-US" sz="2000" dirty="0" err="1" smtClean="0">
                <a:solidFill>
                  <a:srgbClr val="FF0000"/>
                </a:solidFill>
                <a:latin typeface="Times New Roman" pitchFamily="18" charset="0"/>
                <a:cs typeface="Times New Roman" pitchFamily="18" charset="0"/>
              </a:rPr>
              <a:t>Effi</a:t>
            </a:r>
            <a:r>
              <a:rPr lang="en-US" sz="2000" dirty="0" smtClean="0">
                <a:solidFill>
                  <a:srgbClr val="FF0000"/>
                </a:solidFill>
                <a:latin typeface="Times New Roman" pitchFamily="18" charset="0"/>
                <a:cs typeface="Times New Roman" pitchFamily="18" charset="0"/>
              </a:rPr>
              <a:t>. =89.4%</a:t>
            </a:r>
            <a:r>
              <a:rPr lang="en-US" sz="2000" dirty="0" smtClean="0">
                <a:latin typeface="Times New Roman" pitchFamily="18" charset="0"/>
                <a:cs typeface="Times New Roman" pitchFamily="18" charset="0"/>
              </a:rPr>
              <a:t>)</a:t>
            </a:r>
            <a:endParaRPr lang="en-IN" sz="2000" dirty="0" smtClean="0">
              <a:latin typeface="Times New Roman" pitchFamily="18" charset="0"/>
              <a:cs typeface="Times New Roman" pitchFamily="18" charset="0"/>
            </a:endParaRPr>
          </a:p>
          <a:p>
            <a:pPr algn="just">
              <a:buNone/>
            </a:pPr>
            <a:r>
              <a:rPr lang="en-IN" sz="2000" dirty="0" smtClean="0">
                <a:latin typeface="Times New Roman" pitchFamily="18" charset="0"/>
                <a:cs typeface="Times New Roman" pitchFamily="18" charset="0"/>
              </a:rPr>
              <a:t>Exe.4 A pump having a volumetric efficiency of 96% delivers 29 LPM of oil at 1000 RPM. What is the volumetric displacement of the pump? </a:t>
            </a:r>
          </a:p>
          <a:p>
            <a:pPr algn="just">
              <a:buNone/>
            </a:pPr>
            <a:r>
              <a:rPr lang="en-IN" sz="2000" dirty="0" smtClean="0">
                <a:latin typeface="Times New Roman" pitchFamily="18" charset="0"/>
                <a:cs typeface="Times New Roman" pitchFamily="18" charset="0"/>
              </a:rPr>
              <a:t>      ( </a:t>
            </a:r>
            <a:r>
              <a:rPr lang="en-IN" sz="2000" dirty="0" err="1" smtClean="0">
                <a:solidFill>
                  <a:srgbClr val="FF0000"/>
                </a:solidFill>
                <a:latin typeface="Times New Roman" pitchFamily="18" charset="0"/>
                <a:cs typeface="Times New Roman" pitchFamily="18" charset="0"/>
              </a:rPr>
              <a:t>Vd</a:t>
            </a:r>
            <a:r>
              <a:rPr lang="en-IN" sz="2000" dirty="0" smtClean="0">
                <a:solidFill>
                  <a:srgbClr val="FF0000"/>
                </a:solidFill>
                <a:latin typeface="Times New Roman" pitchFamily="18" charset="0"/>
                <a:cs typeface="Times New Roman" pitchFamily="18" charset="0"/>
              </a:rPr>
              <a:t>= 0.0302L/rev</a:t>
            </a:r>
            <a:r>
              <a:rPr lang="en-IN"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Exe.5 </a:t>
            </a:r>
            <a:r>
              <a:rPr lang="en-IN" sz="2000" dirty="0" smtClean="0">
                <a:latin typeface="Times New Roman" pitchFamily="18" charset="0"/>
                <a:cs typeface="Times New Roman" pitchFamily="18" charset="0"/>
              </a:rPr>
              <a:t>A gear pump has an outside diameter of 82.6 mm, inside diameter of 57.2 mm and a width of 25.4 mm. If the actual pump flow is 1800 RPM and the rated pressure is 0.00183 what is the volumetric efficiency? </a:t>
            </a:r>
          </a:p>
          <a:p>
            <a:pPr algn="just">
              <a:buNone/>
            </a:pPr>
            <a:r>
              <a:rPr lang="en-IN" sz="2000" dirty="0" smtClean="0">
                <a:latin typeface="Times New Roman" pitchFamily="18" charset="0"/>
                <a:cs typeface="Times New Roman" pitchFamily="18" charset="0"/>
              </a:rPr>
              <a:t>       ( </a:t>
            </a:r>
            <a:r>
              <a:rPr lang="en-IN" sz="2000" dirty="0" err="1" smtClean="0">
                <a:latin typeface="Times New Roman" pitchFamily="18" charset="0"/>
                <a:cs typeface="Times New Roman" pitchFamily="18" charset="0"/>
              </a:rPr>
              <a:t>Ans</a:t>
            </a:r>
            <a:r>
              <a:rPr lang="en-IN" sz="2000" dirty="0" smtClean="0">
                <a:latin typeface="Times New Roman" pitchFamily="18" charset="0"/>
                <a:cs typeface="Times New Roman" pitchFamily="18" charset="0"/>
              </a:rPr>
              <a:t>: </a:t>
            </a:r>
            <a:r>
              <a:rPr lang="en-IN" sz="2000" dirty="0" smtClean="0">
                <a:solidFill>
                  <a:srgbClr val="FF0000"/>
                </a:solidFill>
                <a:latin typeface="Times New Roman" pitchFamily="18" charset="0"/>
                <a:cs typeface="Times New Roman" pitchFamily="18" charset="0"/>
              </a:rPr>
              <a:t>Qth.= 0.002125 m3/s , </a:t>
            </a:r>
            <a:r>
              <a:rPr lang="en-IN" sz="2000" dirty="0" err="1" smtClean="0">
                <a:solidFill>
                  <a:srgbClr val="FF0000"/>
                </a:solidFill>
                <a:latin typeface="Times New Roman" pitchFamily="18" charset="0"/>
                <a:cs typeface="Times New Roman" pitchFamily="18" charset="0"/>
              </a:rPr>
              <a:t>Vol</a:t>
            </a:r>
            <a:r>
              <a:rPr lang="en-IN" sz="2000" dirty="0" smtClean="0">
                <a:solidFill>
                  <a:srgbClr val="FF0000"/>
                </a:solidFill>
                <a:latin typeface="Times New Roman" pitchFamily="18" charset="0"/>
                <a:cs typeface="Times New Roman" pitchFamily="18" charset="0"/>
              </a:rPr>
              <a:t> .Eff.= 86.11%)</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9868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929718" cy="6357982"/>
          </a:xfrm>
        </p:spPr>
        <p:txBody>
          <a:bodyPr>
            <a:normAutofit/>
          </a:bodyPr>
          <a:lstStyle/>
          <a:p>
            <a:pPr algn="just">
              <a:buNone/>
            </a:pPr>
            <a:r>
              <a:rPr lang="en-US" sz="2000" dirty="0" smtClean="0">
                <a:latin typeface="Times New Roman" pitchFamily="18" charset="0"/>
                <a:cs typeface="Times New Roman" pitchFamily="18" charset="0"/>
              </a:rPr>
              <a:t>Exe.5 </a:t>
            </a:r>
            <a:r>
              <a:rPr lang="en-IN" sz="2000" dirty="0" smtClean="0">
                <a:latin typeface="Times New Roman" pitchFamily="18" charset="0"/>
                <a:cs typeface="Times New Roman" pitchFamily="18" charset="0"/>
              </a:rPr>
              <a:t>What is the theoretical flow rate from a fixed-displacement axial piston pump with a nine-bore cylinder operating at 2000 RPM? Each bore has a diameter of 15 mm and stroke is 20 mm. (</a:t>
            </a:r>
            <a:r>
              <a:rPr lang="en-IN" sz="2000" dirty="0" err="1" smtClean="0">
                <a:solidFill>
                  <a:srgbClr val="FF0000"/>
                </a:solidFill>
                <a:latin typeface="Times New Roman" pitchFamily="18" charset="0"/>
                <a:cs typeface="Times New Roman" pitchFamily="18" charset="0"/>
              </a:rPr>
              <a:t>Ans</a:t>
            </a:r>
            <a:r>
              <a:rPr lang="en-IN" sz="2000" dirty="0" smtClean="0">
                <a:solidFill>
                  <a:srgbClr val="FF0000"/>
                </a:solidFill>
                <a:latin typeface="Times New Roman" pitchFamily="18" charset="0"/>
                <a:cs typeface="Times New Roman" pitchFamily="18" charset="0"/>
              </a:rPr>
              <a:t>: 63.6 </a:t>
            </a:r>
            <a:r>
              <a:rPr lang="en-IN" sz="2000" dirty="0" err="1" smtClean="0">
                <a:solidFill>
                  <a:srgbClr val="FF0000"/>
                </a:solidFill>
                <a:latin typeface="Times New Roman" pitchFamily="18" charset="0"/>
                <a:cs typeface="Times New Roman" pitchFamily="18" charset="0"/>
              </a:rPr>
              <a:t>Lpm</a:t>
            </a:r>
            <a:r>
              <a:rPr lang="en-IN"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Exe.6  </a:t>
            </a:r>
            <a:r>
              <a:rPr lang="en-IN" sz="2000" dirty="0" smtClean="0">
                <a:latin typeface="Times New Roman" pitchFamily="18" charset="0"/>
                <a:cs typeface="Times New Roman" pitchFamily="18" charset="0"/>
              </a:rPr>
              <a:t>A gear pump has an outside diameter of 80mm, inside diameter of 55mm and a width of 25mm. If the actual pump flow is 1600 RPM and the rated pressure is 95 LPM what is the volumetric displacement and theoretical discharge (</a:t>
            </a:r>
            <a:r>
              <a:rPr lang="en-IN" sz="2000" dirty="0" err="1" smtClean="0">
                <a:solidFill>
                  <a:srgbClr val="FF0000"/>
                </a:solidFill>
                <a:latin typeface="Times New Roman" pitchFamily="18" charset="0"/>
                <a:cs typeface="Times New Roman" pitchFamily="18" charset="0"/>
              </a:rPr>
              <a:t>Ans</a:t>
            </a:r>
            <a:r>
              <a:rPr lang="en-IN" sz="2000" dirty="0" smtClean="0">
                <a:solidFill>
                  <a:srgbClr val="FF0000"/>
                </a:solidFill>
                <a:latin typeface="Times New Roman" pitchFamily="18" charset="0"/>
                <a:cs typeface="Times New Roman" pitchFamily="18" charset="0"/>
              </a:rPr>
              <a:t>: Qth.= 0.106 m3/min</a:t>
            </a:r>
            <a:r>
              <a:rPr lang="en-IN"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Exe.7 A Gear pump has a outside diameter of 100 mm. inside diameter of 80 mm width of gear 25mm. If the actual flow of pump is 95lpm &amp;pump speed is 1440rpm. What is volumetric displacement, theoretical discharge &amp; volumetric efficiency (</a:t>
            </a:r>
            <a:r>
              <a:rPr lang="en-US" sz="2000" dirty="0" err="1" smtClean="0">
                <a:solidFill>
                  <a:srgbClr val="FF0000"/>
                </a:solidFill>
                <a:latin typeface="Times New Roman" pitchFamily="18" charset="0"/>
                <a:cs typeface="Times New Roman" pitchFamily="18" charset="0"/>
              </a:rPr>
              <a:t>Vd</a:t>
            </a:r>
            <a:r>
              <a:rPr lang="en-US" sz="2000" dirty="0" smtClean="0">
                <a:solidFill>
                  <a:srgbClr val="FF0000"/>
                </a:solidFill>
                <a:latin typeface="Times New Roman" pitchFamily="18" charset="0"/>
                <a:cs typeface="Times New Roman" pitchFamily="18" charset="0"/>
              </a:rPr>
              <a:t>=7.0685*10-5 m3/rev, Qth.=0.10178m3/min, </a:t>
            </a:r>
            <a:r>
              <a:rPr lang="en-US" sz="2000" dirty="0" err="1" smtClean="0">
                <a:solidFill>
                  <a:srgbClr val="FF0000"/>
                </a:solidFill>
                <a:latin typeface="Times New Roman" pitchFamily="18" charset="0"/>
                <a:cs typeface="Times New Roman" pitchFamily="18" charset="0"/>
              </a:rPr>
              <a:t>vol.effi</a:t>
            </a:r>
            <a:r>
              <a:rPr lang="en-US" sz="2000" dirty="0" smtClean="0">
                <a:solidFill>
                  <a:srgbClr val="FF0000"/>
                </a:solidFill>
                <a:latin typeface="Times New Roman" pitchFamily="18" charset="0"/>
                <a:cs typeface="Times New Roman" pitchFamily="18" charset="0"/>
              </a:rPr>
              <a:t>.=93.33%</a:t>
            </a:r>
            <a:r>
              <a:rPr lang="en-US"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Exe.8 A gear pump outside diameter of 100 mm &amp; having modules of4 mm &amp; 20degree angle &amp; 20 mm width .It delivers 80Lpm oil while operating at 1800rpm. At pressure 10Mpa.The actual torque of the prime mover is 100 Nm .</a:t>
            </a:r>
          </a:p>
          <a:p>
            <a:pPr algn="just">
              <a:buNone/>
            </a:pPr>
            <a:r>
              <a:rPr lang="en-US" sz="2000" dirty="0" smtClean="0">
                <a:latin typeface="Times New Roman" pitchFamily="18" charset="0"/>
                <a:cs typeface="Times New Roman" pitchFamily="18" charset="0"/>
              </a:rPr>
              <a:t>      Determine:</a:t>
            </a:r>
            <a:r>
              <a:rPr lang="en-IN" sz="2000" dirty="0" smtClean="0">
                <a:latin typeface="Times New Roman" pitchFamily="18" charset="0"/>
                <a:cs typeface="Times New Roman" pitchFamily="18" charset="0"/>
              </a:rPr>
              <a:t> 1) Overall </a:t>
            </a:r>
            <a:r>
              <a:rPr lang="en-IN" sz="2000" dirty="0" err="1" smtClean="0">
                <a:latin typeface="Times New Roman" pitchFamily="18" charset="0"/>
                <a:cs typeface="Times New Roman" pitchFamily="18" charset="0"/>
              </a:rPr>
              <a:t>Effi</a:t>
            </a:r>
            <a:r>
              <a:rPr lang="en-IN" sz="2000" dirty="0" smtClean="0">
                <a:latin typeface="Times New Roman" pitchFamily="18" charset="0"/>
                <a:cs typeface="Times New Roman" pitchFamily="18" charset="0"/>
              </a:rPr>
              <a:t>. 2)</a:t>
            </a:r>
            <a:r>
              <a:rPr lang="en-IN" sz="2000" dirty="0" err="1" smtClean="0">
                <a:latin typeface="Times New Roman" pitchFamily="18" charset="0"/>
                <a:cs typeface="Times New Roman" pitchFamily="18" charset="0"/>
              </a:rPr>
              <a:t>Theorotical</a:t>
            </a:r>
            <a:r>
              <a:rPr lang="en-IN" sz="2000" dirty="0" smtClean="0">
                <a:latin typeface="Times New Roman" pitchFamily="18" charset="0"/>
                <a:cs typeface="Times New Roman" pitchFamily="18" charset="0"/>
              </a:rPr>
              <a:t> Torque</a:t>
            </a:r>
          </a:p>
          <a:p>
            <a:pPr algn="just">
              <a:buNone/>
            </a:pPr>
            <a:r>
              <a:rPr lang="en-US" sz="2000" dirty="0" smtClean="0">
                <a:latin typeface="Times New Roman" pitchFamily="18" charset="0"/>
                <a:cs typeface="Times New Roman" pitchFamily="18" charset="0"/>
              </a:rPr>
              <a:t>      (use Addendum= 1m , </a:t>
            </a:r>
            <a:r>
              <a:rPr lang="en-US" sz="2000" dirty="0" err="1" smtClean="0">
                <a:latin typeface="Times New Roman" pitchFamily="18" charset="0"/>
                <a:cs typeface="Times New Roman" pitchFamily="18" charset="0"/>
              </a:rPr>
              <a:t>Dedendum</a:t>
            </a:r>
            <a:r>
              <a:rPr lang="en-US" sz="2000" dirty="0" smtClean="0">
                <a:latin typeface="Times New Roman" pitchFamily="18" charset="0"/>
                <a:cs typeface="Times New Roman" pitchFamily="18" charset="0"/>
              </a:rPr>
              <a:t> =1.25m, m=module).</a:t>
            </a:r>
          </a:p>
          <a:p>
            <a:pPr algn="just">
              <a:buNone/>
            </a:pPr>
            <a:r>
              <a:rPr lang="en-US" sz="2000" dirty="0" smtClean="0">
                <a:latin typeface="Times New Roman" pitchFamily="18" charset="0"/>
                <a:cs typeface="Times New Roman" pitchFamily="18" charset="0"/>
              </a:rPr>
              <a:t>(</a:t>
            </a:r>
            <a:r>
              <a:rPr lang="en-US" sz="2000" dirty="0" err="1" smtClean="0">
                <a:solidFill>
                  <a:srgbClr val="FF0000"/>
                </a:solidFill>
                <a:latin typeface="Times New Roman" pitchFamily="18" charset="0"/>
                <a:cs typeface="Times New Roman" pitchFamily="18" charset="0"/>
              </a:rPr>
              <a:t>Ans:Di</a:t>
            </a:r>
            <a:r>
              <a:rPr lang="en-US" sz="2000" dirty="0" smtClean="0">
                <a:solidFill>
                  <a:srgbClr val="FF0000"/>
                </a:solidFill>
                <a:latin typeface="Times New Roman" pitchFamily="18" charset="0"/>
                <a:cs typeface="Times New Roman" pitchFamily="18" charset="0"/>
              </a:rPr>
              <a:t>=82,voleff.=86.36%,mech.Eff.=81.89%,overalleff.=70.72%,Tth=81.89Nm</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4655539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a:bodyPr>
          <a:lstStyle/>
          <a:p>
            <a:pPr algn="just">
              <a:buNone/>
            </a:pPr>
            <a:r>
              <a:rPr lang="en-US" sz="2000" dirty="0" smtClean="0">
                <a:latin typeface="Times New Roman" pitchFamily="18" charset="0"/>
                <a:cs typeface="Times New Roman" pitchFamily="18" charset="0"/>
              </a:rPr>
              <a:t>Exe. 9 An Axial Piston pump having nine cylinder have 15mm dia. Arrange 150mm </a:t>
            </a:r>
            <a:r>
              <a:rPr lang="en-US" sz="2000" dirty="0" err="1" smtClean="0">
                <a:latin typeface="Times New Roman" pitchFamily="18" charset="0"/>
                <a:cs typeface="Times New Roman" pitchFamily="18" charset="0"/>
              </a:rPr>
              <a:t>p.c.d</a:t>
            </a:r>
            <a:r>
              <a:rPr lang="en-US" sz="2000" dirty="0" smtClean="0">
                <a:latin typeface="Times New Roman" pitchFamily="18" charset="0"/>
                <a:cs typeface="Times New Roman" pitchFamily="18" charset="0"/>
              </a:rPr>
              <a:t>. They are operated at a speed of 3200rpm &amp; deliver 190 </a:t>
            </a:r>
            <a:r>
              <a:rPr lang="en-US" sz="2000" dirty="0" err="1" smtClean="0">
                <a:latin typeface="Times New Roman" pitchFamily="18" charset="0"/>
                <a:cs typeface="Times New Roman" pitchFamily="18" charset="0"/>
              </a:rPr>
              <a:t>Lpm</a:t>
            </a:r>
            <a:r>
              <a:rPr lang="en-US" sz="2000" dirty="0" smtClean="0">
                <a:latin typeface="Times New Roman" pitchFamily="18" charset="0"/>
                <a:cs typeface="Times New Roman" pitchFamily="18" charset="0"/>
              </a:rPr>
              <a:t> at rated pressure . Calculate the volumetric efficiency of pump(Take : angle= 15degree)</a:t>
            </a:r>
          </a:p>
          <a:p>
            <a:pPr algn="just">
              <a:buNone/>
            </a:pPr>
            <a:r>
              <a:rPr lang="en-US" sz="2000" dirty="0" smtClean="0">
                <a:latin typeface="Times New Roman" pitchFamily="18" charset="0"/>
                <a:cs typeface="Times New Roman" pitchFamily="18" charset="0"/>
              </a:rPr>
              <a:t>Exe.10 The displacement of pump operating at 1000 rpm at a pressure of 70 bar is 100cm3. The input torque from prime mover is 120 Nm . If it deliver 0.00015m3/sec of oil .Determine 1)overall eff.2) </a:t>
            </a:r>
            <a:r>
              <a:rPr lang="en-US" sz="2000" dirty="0" err="1" smtClean="0">
                <a:latin typeface="Times New Roman" pitchFamily="18" charset="0"/>
                <a:cs typeface="Times New Roman" pitchFamily="18" charset="0"/>
              </a:rPr>
              <a:t>Therotical</a:t>
            </a:r>
            <a:r>
              <a:rPr lang="en-US" sz="2000" dirty="0" smtClean="0">
                <a:latin typeface="Times New Roman" pitchFamily="18" charset="0"/>
                <a:cs typeface="Times New Roman" pitchFamily="18" charset="0"/>
              </a:rPr>
              <a:t> Torque3) Vol. </a:t>
            </a:r>
            <a:r>
              <a:rPr lang="en-US" sz="2000" dirty="0" err="1" smtClean="0">
                <a:latin typeface="Times New Roman" pitchFamily="18" charset="0"/>
                <a:cs typeface="Times New Roman" pitchFamily="18" charset="0"/>
              </a:rPr>
              <a:t>Effi</a:t>
            </a:r>
            <a:r>
              <a:rPr lang="en-US"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794719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Thanks for sharing his PPT. I modified it to suit contents as per SPPU 2015 pattern</a:t>
            </a:r>
          </a:p>
          <a:p>
            <a:pPr algn="ctr">
              <a:buNone/>
            </a:pPr>
            <a:r>
              <a:rPr lang="en-US" dirty="0" smtClean="0">
                <a:latin typeface="Times New Roman" pitchFamily="18" charset="0"/>
                <a:cs typeface="Times New Roman" pitchFamily="18" charset="0"/>
              </a:rPr>
              <a:t>Mr. R.G. </a:t>
            </a:r>
            <a:r>
              <a:rPr lang="en-US" dirty="0" err="1" smtClean="0">
                <a:latin typeface="Times New Roman" pitchFamily="18" charset="0"/>
                <a:cs typeface="Times New Roman" pitchFamily="18" charset="0"/>
              </a:rPr>
              <a:t>Mahajan</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Asst Professor (Mechanical </a:t>
            </a:r>
            <a:r>
              <a:rPr lang="en-US" dirty="0" err="1" smtClean="0">
                <a:latin typeface="Times New Roman" pitchFamily="18" charset="0"/>
                <a:cs typeface="Times New Roman" pitchFamily="18" charset="0"/>
              </a:rPr>
              <a:t>Engg</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MMIT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Pune</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Please see other PPTs by me. Shared on website</a:t>
            </a:r>
            <a:r>
              <a:rPr lang="en-US"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t>
            </a:r>
            <a:r>
              <a:rPr lang="en-US" smtClean="0">
                <a:latin typeface="Times New Roman" pitchFamily="18" charset="0"/>
                <a:cs typeface="Times New Roman" pitchFamily="18" charset="0"/>
              </a:rPr>
              <a:t>oogle </a:t>
            </a:r>
            <a:r>
              <a:rPr lang="en-US" dirty="0" smtClean="0">
                <a:latin typeface="Times New Roman" pitchFamily="18" charset="0"/>
                <a:cs typeface="Times New Roman" pitchFamily="18" charset="0"/>
              </a:rPr>
              <a:t>drive</a:t>
            </a:r>
            <a:endParaRPr lang="en-US"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3200" dirty="0" smtClean="0">
                <a:latin typeface="Times New Roman" pitchFamily="18" charset="0"/>
                <a:cs typeface="Times New Roman" pitchFamily="18" charset="0"/>
              </a:rPr>
              <a:t>Application of Pascal's law</a:t>
            </a:r>
            <a:endParaRPr lang="en-IN" sz="32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500034" y="1612106"/>
            <a:ext cx="4500594" cy="496016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714876" y="1128713"/>
            <a:ext cx="4429124" cy="5443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latin typeface="Times New Roman" pitchFamily="18" charset="0"/>
                <a:cs typeface="Times New Roman" pitchFamily="18" charset="0"/>
              </a:rPr>
              <a:t>Numerical on Pascal's law</a:t>
            </a:r>
            <a:endParaRPr lang="en-IN" sz="32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500034" y="1214422"/>
            <a:ext cx="8429684" cy="2857520"/>
          </a:xfrm>
          <a:prstGeom prst="rect">
            <a:avLst/>
          </a:prstGeom>
          <a:noFill/>
          <a:ln w="9525">
            <a:noFill/>
            <a:miter lim="800000"/>
            <a:headEnd/>
            <a:tailEnd/>
          </a:ln>
          <a:effectLst/>
        </p:spPr>
      </p:pic>
      <p:sp>
        <p:nvSpPr>
          <p:cNvPr id="5" name="TextBox 4"/>
          <p:cNvSpPr txBox="1"/>
          <p:nvPr/>
        </p:nvSpPr>
        <p:spPr>
          <a:xfrm>
            <a:off x="1428728" y="4572008"/>
            <a:ext cx="3643338" cy="646331"/>
          </a:xfrm>
          <a:prstGeom prst="rect">
            <a:avLst/>
          </a:prstGeom>
          <a:noFill/>
        </p:spPr>
        <p:txBody>
          <a:bodyPr wrap="square" rtlCol="0">
            <a:spAutoFit/>
          </a:bodyPr>
          <a:lstStyle/>
          <a:p>
            <a:r>
              <a:rPr lang="en-US" dirty="0" err="1" smtClean="0"/>
              <a:t>Ans</a:t>
            </a:r>
            <a:r>
              <a:rPr lang="en-US" dirty="0" smtClean="0"/>
              <a:t>: F out = 7111.1 N</a:t>
            </a:r>
          </a:p>
          <a:p>
            <a:r>
              <a:rPr lang="en-US" dirty="0"/>
              <a:t> </a:t>
            </a:r>
            <a:r>
              <a:rPr lang="en-US" dirty="0" smtClean="0"/>
              <a:t>        S in = 14.4mm</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4272</Words>
  <Application>Microsoft Office PowerPoint</Application>
  <PresentationFormat>On-screen Show (4:3)</PresentationFormat>
  <Paragraphs>340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Unit No. I As Per SPP University Introduction to Hydraulics &amp; Pneumatics 402041 Be 7th Sem 2015 Pattern</vt:lpstr>
      <vt:lpstr>Content</vt:lpstr>
      <vt:lpstr>INTRODUCTION</vt:lpstr>
      <vt:lpstr> Basic Laws Governing To hydraulics &amp; Pneumatics</vt:lpstr>
      <vt:lpstr>Pascal's law</vt:lpstr>
      <vt:lpstr>Multiplication Of Forces By Pascal's Law</vt:lpstr>
      <vt:lpstr>Slide 7</vt:lpstr>
      <vt:lpstr>Application of Pascal's law</vt:lpstr>
      <vt:lpstr>Numerical on Pascal's law</vt:lpstr>
      <vt:lpstr>Slide 10</vt:lpstr>
      <vt:lpstr>Slide 11</vt:lpstr>
      <vt:lpstr> 5.Components of  Hydraulic System </vt:lpstr>
      <vt:lpstr>Components of  Hydraulic System</vt:lpstr>
      <vt:lpstr>Components of Pneumatic System</vt:lpstr>
      <vt:lpstr>Comparison of Hydraulic &amp; Pneumatic System</vt:lpstr>
      <vt:lpstr>Comparison of H&amp;P system with conventional Transmission system</vt:lpstr>
      <vt:lpstr>Hydraulic Fluids</vt:lpstr>
      <vt:lpstr>Types of Hydraulic Fluids </vt:lpstr>
      <vt:lpstr>Slide 19</vt:lpstr>
      <vt:lpstr>Slide 20</vt:lpstr>
      <vt:lpstr>Slide 21</vt:lpstr>
      <vt:lpstr>Slide 22</vt:lpstr>
      <vt:lpstr>Slide 23</vt:lpstr>
      <vt:lpstr>Properties of Hydraulic Fluid</vt:lpstr>
      <vt:lpstr>Slide 25</vt:lpstr>
      <vt:lpstr>Slide 26</vt:lpstr>
      <vt:lpstr>Slide 27</vt:lpstr>
      <vt:lpstr>Slide 28</vt:lpstr>
      <vt:lpstr>Slide 29</vt:lpstr>
      <vt:lpstr>Slide 30</vt:lpstr>
      <vt:lpstr>Slide 31</vt:lpstr>
      <vt:lpstr>Applications of Fluid Power</vt:lpstr>
      <vt:lpstr>Slide 33</vt:lpstr>
      <vt:lpstr>Slide 34</vt:lpstr>
      <vt:lpstr>Slide 35</vt:lpstr>
      <vt:lpstr>Slide 36</vt:lpstr>
      <vt:lpstr>Slide 37</vt:lpstr>
      <vt:lpstr>Slide 38</vt:lpstr>
      <vt:lpstr>Hydraulic Filter</vt:lpstr>
      <vt:lpstr>Slide 40</vt:lpstr>
      <vt:lpstr>Slide 41</vt:lpstr>
      <vt:lpstr>Slide 42</vt:lpstr>
      <vt:lpstr>Slide 43</vt:lpstr>
      <vt:lpstr>OIL RESERVOIR</vt:lpstr>
      <vt:lpstr>Slide 45</vt:lpstr>
      <vt:lpstr>Oil reservoir size</vt:lpstr>
      <vt:lpstr>Energy Losses In Hydraulic System</vt:lpstr>
      <vt:lpstr>Slide 48</vt:lpstr>
      <vt:lpstr>Slide 49</vt:lpstr>
      <vt:lpstr>ISO symbols in Hydraulic &amp; Pneumatics System</vt:lpstr>
      <vt:lpstr>Slide 51</vt:lpstr>
      <vt:lpstr>Slide 52</vt:lpstr>
      <vt:lpstr>Slide 53</vt:lpstr>
      <vt:lpstr>Pressure Control valve symbols</vt:lpstr>
      <vt:lpstr>Direction Control valve Symbol</vt:lpstr>
      <vt:lpstr>Flow Control valve Symbol</vt:lpstr>
      <vt:lpstr>Auxiliary Devices in FPS </vt:lpstr>
      <vt:lpstr>Hydraulic Pump</vt:lpstr>
      <vt:lpstr>Classification Of Hydraulic Pump</vt:lpstr>
      <vt:lpstr>Comparison </vt:lpstr>
      <vt:lpstr> Types of Positive displacement pumps (hydrostatic pumps).</vt:lpstr>
      <vt:lpstr>Construction &amp; Working of Gear Pump</vt:lpstr>
      <vt:lpstr>Construction &amp; working of Vane Pump</vt:lpstr>
      <vt:lpstr>Expression for the Theoretical Discharge of Vane Pumps</vt:lpstr>
      <vt:lpstr>Unbalanced vane Pump with variable delivery</vt:lpstr>
      <vt:lpstr>Balanced vane pump</vt:lpstr>
      <vt:lpstr>Construction &amp; working of screw Pump</vt:lpstr>
      <vt:lpstr>Axial Piston Pump</vt:lpstr>
      <vt:lpstr>2. Swash Plate Type Axial Piston Pump</vt:lpstr>
      <vt:lpstr>Volumetric Displacement and Theoretical Flow Rate of an Axial Piston Pump</vt:lpstr>
      <vt:lpstr>Performance curve for Pumps</vt:lpstr>
      <vt:lpstr>Selection Criteria For Pump</vt:lpstr>
      <vt:lpstr>Pump Performance calculation </vt:lpstr>
      <vt:lpstr>Slide 74</vt:lpstr>
      <vt:lpstr>Numerical Based On Performance Parameter Calculation</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No.I Introduction to Hydraulics &amp; Pneumatics</dc:title>
  <dc:creator>RGM</dc:creator>
  <cp:lastModifiedBy>admin</cp:lastModifiedBy>
  <cp:revision>275</cp:revision>
  <dcterms:created xsi:type="dcterms:W3CDTF">2015-06-19T05:03:23Z</dcterms:created>
  <dcterms:modified xsi:type="dcterms:W3CDTF">2020-07-18T12:13:25Z</dcterms:modified>
</cp:coreProperties>
</file>